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Montserrat"/>
      <p:regular r:id="rId21"/>
      <p:bold r:id="rId22"/>
      <p:italic r:id="rId23"/>
      <p:boldItalic r:id="rId24"/>
    </p:embeddedFont>
    <p:embeddedFont>
      <p:font typeface="Century Schoolbook"/>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Schoolbook-bold.fntdata"/><Relationship Id="rId25" Type="http://schemas.openxmlformats.org/officeDocument/2006/relationships/font" Target="fonts/CenturySchoolbook-regular.fntdata"/><Relationship Id="rId28" Type="http://schemas.openxmlformats.org/officeDocument/2006/relationships/font" Target="fonts/CenturySchoolbook-boldItalic.fntdata"/><Relationship Id="rId27" Type="http://schemas.openxmlformats.org/officeDocument/2006/relationships/font" Target="fonts/CenturySchoolbook-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c8569773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c8569773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cc8569773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cc8569773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cbc8f4ff5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cbc8f4ff5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cc8569773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cc8569773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cc8569773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cc8569773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de1785c31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de1785c31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c8569773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cc8569773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d8feeb4336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d8feeb4336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https://www.afro.who.int/publications/chemicals-public-health-concern-african-region-and-their-management-regional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d8feeb4336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d8feeb4336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https://www.afro.who.int/publications/chemicals-public-health-concern-african-region-and-their-management-regional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acfbfd64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acfbfd64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cbc8f4ff5e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cbc8f4ff5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c8569773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c8569773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cbc8f4ff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cbc8f4ff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8feeb433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d8feeb433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8feeb4336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8feeb4336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3C5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jp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chemobsafrica.org/about/" TargetMode="External"/><Relationship Id="rId4" Type="http://schemas.openxmlformats.org/officeDocument/2006/relationships/hyperlink" Target="https://iomctoolbox.org/" TargetMode="External"/><Relationship Id="rId5" Type="http://schemas.openxmlformats.org/officeDocument/2006/relationships/hyperlink" Target="https://www.unep.org/resources/report/guidance-chemicals-control-contributing-national-progress-and-safety" TargetMode="External"/><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hyperlink" Target="https://www.afro.who.int/publications/chemicals-public-health-concern-african-region-and-their-management-regional"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hyperlink" Target="https://www.afro.who.int/publications/chemicals-public-health-concern-african-region-and-their-management-regional"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6545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b="1" lang="en" sz="3509">
                <a:solidFill>
                  <a:srgbClr val="FFFFFF"/>
                </a:solidFill>
                <a:latin typeface="Montserrat"/>
                <a:ea typeface="Montserrat"/>
                <a:cs typeface="Montserrat"/>
                <a:sym typeface="Montserrat"/>
              </a:rPr>
              <a:t>Chemicals Governance </a:t>
            </a:r>
            <a:endParaRPr b="1" sz="3509">
              <a:solidFill>
                <a:srgbClr val="FFFFFF"/>
              </a:solidFill>
              <a:latin typeface="Montserrat"/>
              <a:ea typeface="Montserrat"/>
              <a:cs typeface="Montserrat"/>
              <a:sym typeface="Montserrat"/>
            </a:endParaRPr>
          </a:p>
          <a:p>
            <a:pPr indent="0" lvl="0" marL="0" rtl="0" algn="ctr">
              <a:lnSpc>
                <a:spcPct val="115000"/>
              </a:lnSpc>
              <a:spcBef>
                <a:spcPts val="0"/>
              </a:spcBef>
              <a:spcAft>
                <a:spcPts val="0"/>
              </a:spcAft>
              <a:buSzPts val="990"/>
              <a:buNone/>
            </a:pPr>
            <a:r>
              <a:rPr b="1" lang="en" sz="3509">
                <a:solidFill>
                  <a:srgbClr val="FFFFFF"/>
                </a:solidFill>
                <a:latin typeface="Montserrat"/>
                <a:ea typeface="Montserrat"/>
                <a:cs typeface="Montserrat"/>
                <a:sym typeface="Montserrat"/>
              </a:rPr>
              <a:t>Made Simple</a:t>
            </a:r>
            <a:endParaRPr sz="3420">
              <a:solidFill>
                <a:srgbClr val="FFFFFF"/>
              </a:solidFill>
              <a:latin typeface="Montserrat"/>
              <a:ea typeface="Montserrat"/>
              <a:cs typeface="Montserrat"/>
              <a:sym typeface="Montserrat"/>
            </a:endParaRPr>
          </a:p>
        </p:txBody>
      </p:sp>
      <p:pic>
        <p:nvPicPr>
          <p:cNvPr id="55" name="Google Shape;55;p13"/>
          <p:cNvPicPr preferRelativeResize="0"/>
          <p:nvPr/>
        </p:nvPicPr>
        <p:blipFill>
          <a:blip r:embed="rId3">
            <a:alphaModFix/>
          </a:blip>
          <a:stretch>
            <a:fillRect/>
          </a:stretch>
        </p:blipFill>
        <p:spPr>
          <a:xfrm>
            <a:off x="7911950" y="0"/>
            <a:ext cx="1232048" cy="654526"/>
          </a:xfrm>
          <a:prstGeom prst="rect">
            <a:avLst/>
          </a:prstGeom>
          <a:noFill/>
          <a:ln>
            <a:noFill/>
          </a:ln>
        </p:spPr>
      </p:pic>
      <p:pic>
        <p:nvPicPr>
          <p:cNvPr id="56" name="Google Shape;56;p13"/>
          <p:cNvPicPr preferRelativeResize="0"/>
          <p:nvPr/>
        </p:nvPicPr>
        <p:blipFill>
          <a:blip r:embed="rId4">
            <a:alphaModFix/>
          </a:blip>
          <a:stretch>
            <a:fillRect/>
          </a:stretch>
        </p:blipFill>
        <p:spPr>
          <a:xfrm>
            <a:off x="2267225" y="2272825"/>
            <a:ext cx="4609550" cy="2588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14917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3220">
                <a:solidFill>
                  <a:srgbClr val="FFFFFF"/>
                </a:solidFill>
                <a:latin typeface="Montserrat"/>
                <a:ea typeface="Montserrat"/>
                <a:cs typeface="Montserrat"/>
                <a:sym typeface="Montserrat"/>
              </a:rPr>
              <a:t>1. Market Placement and </a:t>
            </a:r>
            <a:br>
              <a:rPr b="1" lang="en" sz="3220">
                <a:solidFill>
                  <a:srgbClr val="FFFFFF"/>
                </a:solidFill>
                <a:latin typeface="Montserrat"/>
                <a:ea typeface="Montserrat"/>
                <a:cs typeface="Montserrat"/>
                <a:sym typeface="Montserrat"/>
              </a:rPr>
            </a:br>
            <a:r>
              <a:rPr b="1" lang="en" sz="3220">
                <a:solidFill>
                  <a:srgbClr val="FFFFFF"/>
                </a:solidFill>
                <a:latin typeface="Montserrat"/>
                <a:ea typeface="Montserrat"/>
                <a:cs typeface="Montserrat"/>
                <a:sym typeface="Montserrat"/>
              </a:rPr>
              <a:t>“Chemicals Control”</a:t>
            </a:r>
            <a:endParaRPr b="1" sz="3220">
              <a:solidFill>
                <a:srgbClr val="FFFFFF"/>
              </a:solidFill>
              <a:latin typeface="Montserrat"/>
              <a:ea typeface="Montserrat"/>
              <a:cs typeface="Montserrat"/>
              <a:sym typeface="Montserrat"/>
            </a:endParaRPr>
          </a:p>
          <a:p>
            <a:pPr indent="0" lvl="0" marL="0" rtl="0" algn="ctr">
              <a:lnSpc>
                <a:spcPct val="115000"/>
              </a:lnSpc>
              <a:spcBef>
                <a:spcPts val="0"/>
              </a:spcBef>
              <a:spcAft>
                <a:spcPts val="0"/>
              </a:spcAft>
              <a:buSzPts val="990"/>
              <a:buNone/>
            </a:pPr>
            <a:r>
              <a:t/>
            </a:r>
            <a:endParaRPr b="1" sz="3220">
              <a:solidFill>
                <a:srgbClr val="FFFFFF"/>
              </a:solidFill>
              <a:latin typeface="Century Schoolbook"/>
              <a:ea typeface="Century Schoolbook"/>
              <a:cs typeface="Century Schoolbook"/>
              <a:sym typeface="Century Schoolbook"/>
            </a:endParaRPr>
          </a:p>
          <a:p>
            <a:pPr indent="0" lvl="0" marL="0" rtl="0" algn="ctr">
              <a:lnSpc>
                <a:spcPct val="115000"/>
              </a:lnSpc>
              <a:spcBef>
                <a:spcPts val="0"/>
              </a:spcBef>
              <a:spcAft>
                <a:spcPts val="0"/>
              </a:spcAft>
              <a:buSzPts val="990"/>
              <a:buNone/>
            </a:pPr>
            <a:r>
              <a:t/>
            </a:r>
            <a:endParaRPr sz="3820">
              <a:solidFill>
                <a:srgbClr val="FFFFFF"/>
              </a:solidFill>
            </a:endParaRPr>
          </a:p>
        </p:txBody>
      </p:sp>
      <p:sp>
        <p:nvSpPr>
          <p:cNvPr id="122" name="Google Shape;122;p22"/>
          <p:cNvSpPr txBox="1"/>
          <p:nvPr>
            <p:ph idx="1" type="body"/>
          </p:nvPr>
        </p:nvSpPr>
        <p:spPr>
          <a:xfrm>
            <a:off x="311700" y="1901725"/>
            <a:ext cx="3516300" cy="296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FFFFFF"/>
                </a:solidFill>
                <a:latin typeface="Montserrat"/>
                <a:ea typeface="Montserrat"/>
                <a:cs typeface="Montserrat"/>
                <a:sym typeface="Montserrat"/>
              </a:rPr>
              <a:t>“Chemicals control” refers to the </a:t>
            </a:r>
            <a:r>
              <a:rPr b="1" lang="en" sz="1400">
                <a:solidFill>
                  <a:srgbClr val="C0E07D"/>
                </a:solidFill>
                <a:latin typeface="Montserrat"/>
                <a:ea typeface="Montserrat"/>
                <a:cs typeface="Montserrat"/>
                <a:sym typeface="Montserrat"/>
              </a:rPr>
              <a:t>upstream</a:t>
            </a:r>
            <a:r>
              <a:rPr lang="en" sz="1400">
                <a:solidFill>
                  <a:srgbClr val="C0E07D"/>
                </a:solidFill>
                <a:latin typeface="Montserrat"/>
                <a:ea typeface="Montserrat"/>
                <a:cs typeface="Montserrat"/>
                <a:sym typeface="Montserrat"/>
              </a:rPr>
              <a:t> </a:t>
            </a:r>
            <a:r>
              <a:rPr b="1" lang="en" sz="1400">
                <a:solidFill>
                  <a:srgbClr val="C0E07D"/>
                </a:solidFill>
                <a:latin typeface="Montserrat"/>
                <a:ea typeface="Montserrat"/>
                <a:cs typeface="Montserrat"/>
                <a:sym typeface="Montserrat"/>
              </a:rPr>
              <a:t>regulation</a:t>
            </a:r>
            <a:r>
              <a:rPr lang="en" sz="1400">
                <a:solidFill>
                  <a:srgbClr val="FFFFFF"/>
                </a:solidFill>
                <a:latin typeface="Montserrat"/>
                <a:ea typeface="Montserrat"/>
                <a:cs typeface="Montserrat"/>
                <a:sym typeface="Montserrat"/>
              </a:rPr>
              <a:t> of industrial and consumer chemicals,</a:t>
            </a:r>
            <a:endParaRPr sz="14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400">
                <a:solidFill>
                  <a:srgbClr val="FFFFFF"/>
                </a:solidFill>
                <a:latin typeface="Montserrat"/>
                <a:ea typeface="Montserrat"/>
                <a:cs typeface="Montserrat"/>
                <a:sym typeface="Montserrat"/>
              </a:rPr>
              <a:t>before and when placed on the market in a country. </a:t>
            </a:r>
            <a:endParaRPr sz="14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14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400">
                <a:solidFill>
                  <a:srgbClr val="FFFFFF"/>
                </a:solidFill>
                <a:latin typeface="Montserrat"/>
                <a:ea typeface="Montserrat"/>
                <a:cs typeface="Montserrat"/>
                <a:sym typeface="Montserrat"/>
              </a:rPr>
              <a:t>For example, States:</a:t>
            </a:r>
            <a:endParaRPr sz="1400">
              <a:solidFill>
                <a:srgbClr val="FFFFFF"/>
              </a:solidFill>
              <a:latin typeface="Montserrat"/>
              <a:ea typeface="Montserrat"/>
              <a:cs typeface="Montserrat"/>
              <a:sym typeface="Montserrat"/>
            </a:endParaRPr>
          </a:p>
          <a:p>
            <a:pPr indent="-317500" lvl="0" marL="457200" rtl="0" algn="l">
              <a:spcBef>
                <a:spcPts val="0"/>
              </a:spcBef>
              <a:spcAft>
                <a:spcPts val="0"/>
              </a:spcAft>
              <a:buClr>
                <a:srgbClr val="FFFFFF"/>
              </a:buClr>
              <a:buSzPts val="1400"/>
              <a:buFont typeface="Montserrat"/>
              <a:buChar char="●"/>
            </a:pPr>
            <a:r>
              <a:rPr lang="en" sz="1400">
                <a:solidFill>
                  <a:srgbClr val="FFFFFF"/>
                </a:solidFill>
                <a:latin typeface="Montserrat"/>
                <a:ea typeface="Montserrat"/>
                <a:cs typeface="Montserrat"/>
                <a:sym typeface="Montserrat"/>
              </a:rPr>
              <a:t>Ban the most hazardous chemicals</a:t>
            </a:r>
            <a:endParaRPr sz="1400">
              <a:solidFill>
                <a:srgbClr val="FFFFFF"/>
              </a:solidFill>
              <a:latin typeface="Montserrat"/>
              <a:ea typeface="Montserrat"/>
              <a:cs typeface="Montserrat"/>
              <a:sym typeface="Montserrat"/>
            </a:endParaRPr>
          </a:p>
          <a:p>
            <a:pPr indent="-317500" lvl="0" marL="457200" rtl="0" algn="l">
              <a:spcBef>
                <a:spcPts val="0"/>
              </a:spcBef>
              <a:spcAft>
                <a:spcPts val="0"/>
              </a:spcAft>
              <a:buClr>
                <a:srgbClr val="FFFFFF"/>
              </a:buClr>
              <a:buSzPts val="1400"/>
              <a:buFont typeface="Montserrat"/>
              <a:buChar char="●"/>
            </a:pPr>
            <a:r>
              <a:rPr lang="en" sz="1400">
                <a:solidFill>
                  <a:srgbClr val="FFFFFF"/>
                </a:solidFill>
                <a:latin typeface="Montserrat"/>
                <a:ea typeface="Montserrat"/>
                <a:cs typeface="Montserrat"/>
                <a:sym typeface="Montserrat"/>
              </a:rPr>
              <a:t>Restrict (approve </a:t>
            </a:r>
            <a:r>
              <a:rPr lang="en" sz="1400">
                <a:solidFill>
                  <a:srgbClr val="FFFFFF"/>
                </a:solidFill>
                <a:latin typeface="Montserrat"/>
                <a:ea typeface="Montserrat"/>
                <a:cs typeface="Montserrat"/>
                <a:sym typeface="Montserrat"/>
              </a:rPr>
              <a:t>but</a:t>
            </a:r>
            <a:r>
              <a:rPr lang="en" sz="1400">
                <a:solidFill>
                  <a:srgbClr val="FFFFFF"/>
                </a:solidFill>
                <a:latin typeface="Montserrat"/>
                <a:ea typeface="Montserrat"/>
                <a:cs typeface="Montserrat"/>
                <a:sym typeface="Montserrat"/>
              </a:rPr>
              <a:t> limit) the uses of certain chemicals</a:t>
            </a:r>
            <a:endParaRPr sz="1400">
              <a:solidFill>
                <a:srgbClr val="FFFFFF"/>
              </a:solidFill>
              <a:latin typeface="Montserrat"/>
              <a:ea typeface="Montserrat"/>
              <a:cs typeface="Montserrat"/>
              <a:sym typeface="Montserrat"/>
            </a:endParaRPr>
          </a:p>
        </p:txBody>
      </p:sp>
      <p:pic>
        <p:nvPicPr>
          <p:cNvPr id="123" name="Google Shape;123;p22"/>
          <p:cNvPicPr preferRelativeResize="0"/>
          <p:nvPr/>
        </p:nvPicPr>
        <p:blipFill rotWithShape="1">
          <a:blip r:embed="rId3">
            <a:alphaModFix/>
          </a:blip>
          <a:srcRect b="0" l="0" r="0" t="0"/>
          <a:stretch/>
        </p:blipFill>
        <p:spPr>
          <a:xfrm>
            <a:off x="3828050" y="2032701"/>
            <a:ext cx="5256651" cy="2833935"/>
          </a:xfrm>
          <a:prstGeom prst="rect">
            <a:avLst/>
          </a:prstGeom>
          <a:noFill/>
          <a:ln>
            <a:noFill/>
          </a:ln>
        </p:spPr>
      </p:pic>
      <p:pic>
        <p:nvPicPr>
          <p:cNvPr id="124" name="Google Shape;124;p22"/>
          <p:cNvPicPr preferRelativeResize="0"/>
          <p:nvPr/>
        </p:nvPicPr>
        <p:blipFill rotWithShape="1">
          <a:blip r:embed="rId4">
            <a:alphaModFix/>
          </a:blip>
          <a:srcRect b="0" l="0" r="47498" t="0"/>
          <a:stretch/>
        </p:blipFill>
        <p:spPr>
          <a:xfrm>
            <a:off x="3230625" y="3731725"/>
            <a:ext cx="360075" cy="318075"/>
          </a:xfrm>
          <a:prstGeom prst="rect">
            <a:avLst/>
          </a:prstGeom>
          <a:noFill/>
          <a:ln>
            <a:noFill/>
          </a:ln>
        </p:spPr>
      </p:pic>
      <p:sp>
        <p:nvSpPr>
          <p:cNvPr id="125" name="Google Shape;125;p22"/>
          <p:cNvSpPr txBox="1"/>
          <p:nvPr/>
        </p:nvSpPr>
        <p:spPr>
          <a:xfrm>
            <a:off x="3828050" y="4866625"/>
            <a:ext cx="42603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AEEF"/>
              </a:buClr>
              <a:buSzPts val="2800"/>
              <a:buFont typeface="Roboto"/>
              <a:buNone/>
            </a:pPr>
            <a:r>
              <a:rPr lang="en" sz="800">
                <a:solidFill>
                  <a:srgbClr val="64AFE2"/>
                </a:solidFill>
                <a:latin typeface="Montserrat"/>
                <a:ea typeface="Montserrat"/>
                <a:cs typeface="Montserrat"/>
                <a:sym typeface="Montserrat"/>
              </a:rPr>
              <a:t>UNEP, Information document (role and benefits of chemicals control) </a:t>
            </a:r>
            <a:endParaRPr sz="800">
              <a:solidFill>
                <a:srgbClr val="64AFE2"/>
              </a:solidFill>
              <a:latin typeface="Montserrat"/>
              <a:ea typeface="Montserrat"/>
              <a:cs typeface="Montserrat"/>
              <a:sym typeface="Montserrat"/>
            </a:endParaRPr>
          </a:p>
        </p:txBody>
      </p:sp>
      <p:pic>
        <p:nvPicPr>
          <p:cNvPr id="126" name="Google Shape;126;p22"/>
          <p:cNvPicPr preferRelativeResize="0"/>
          <p:nvPr/>
        </p:nvPicPr>
        <p:blipFill>
          <a:blip r:embed="rId5">
            <a:alphaModFix/>
          </a:blip>
          <a:stretch>
            <a:fillRect/>
          </a:stretch>
        </p:blipFill>
        <p:spPr>
          <a:xfrm>
            <a:off x="7911950" y="0"/>
            <a:ext cx="1232048" cy="654526"/>
          </a:xfrm>
          <a:prstGeom prst="rect">
            <a:avLst/>
          </a:prstGeom>
          <a:noFill/>
          <a:ln>
            <a:noFill/>
          </a:ln>
        </p:spPr>
      </p:pic>
      <p:sp>
        <p:nvSpPr>
          <p:cNvPr id="127" name="Google Shape;127;p22"/>
          <p:cNvSpPr txBox="1"/>
          <p:nvPr/>
        </p:nvSpPr>
        <p:spPr>
          <a:xfrm>
            <a:off x="285350" y="1501525"/>
            <a:ext cx="87345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a:solidFill>
                  <a:schemeClr val="lt1"/>
                </a:solidFill>
                <a:latin typeface="Montserrat"/>
                <a:ea typeface="Montserrat"/>
                <a:cs typeface="Montserrat"/>
                <a:sym typeface="Montserrat"/>
              </a:rPr>
              <a:t>We should decide what chemicals are introduced into our society and how they are introduced.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470350" y="171900"/>
            <a:ext cx="81192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b="1" lang="en" sz="3220">
                <a:solidFill>
                  <a:srgbClr val="FFFFFF"/>
                </a:solidFill>
                <a:latin typeface="Montserrat"/>
                <a:ea typeface="Montserrat"/>
                <a:cs typeface="Montserrat"/>
                <a:sym typeface="Montserrat"/>
              </a:rPr>
              <a:t>What do we need to know to “control” chemicals upstream?</a:t>
            </a:r>
            <a:endParaRPr b="1" sz="3220">
              <a:solidFill>
                <a:srgbClr val="FFFFFF"/>
              </a:solidFill>
              <a:latin typeface="Montserrat"/>
              <a:ea typeface="Montserrat"/>
              <a:cs typeface="Montserrat"/>
              <a:sym typeface="Montserrat"/>
            </a:endParaRPr>
          </a:p>
          <a:p>
            <a:pPr indent="0" lvl="0" marL="0" rtl="0" algn="ctr">
              <a:lnSpc>
                <a:spcPct val="115000"/>
              </a:lnSpc>
              <a:spcBef>
                <a:spcPts val="0"/>
              </a:spcBef>
              <a:spcAft>
                <a:spcPts val="0"/>
              </a:spcAft>
              <a:buSzPts val="990"/>
              <a:buNone/>
            </a:pPr>
            <a:r>
              <a:t/>
            </a:r>
            <a:endParaRPr sz="3820">
              <a:solidFill>
                <a:srgbClr val="FFFFFF"/>
              </a:solidFill>
            </a:endParaRPr>
          </a:p>
          <a:p>
            <a:pPr indent="0" lvl="0" marL="0" rtl="0" algn="ctr">
              <a:lnSpc>
                <a:spcPct val="115000"/>
              </a:lnSpc>
              <a:spcBef>
                <a:spcPts val="0"/>
              </a:spcBef>
              <a:spcAft>
                <a:spcPts val="0"/>
              </a:spcAft>
              <a:buSzPts val="990"/>
              <a:buNone/>
            </a:pPr>
            <a:r>
              <a:t/>
            </a:r>
            <a:endParaRPr b="1" sz="3220">
              <a:solidFill>
                <a:srgbClr val="FFFFFF"/>
              </a:solidFill>
              <a:latin typeface="Century Schoolbook"/>
              <a:ea typeface="Century Schoolbook"/>
              <a:cs typeface="Century Schoolbook"/>
              <a:sym typeface="Century Schoolbook"/>
            </a:endParaRPr>
          </a:p>
          <a:p>
            <a:pPr indent="0" lvl="0" marL="0" rtl="0" algn="ctr">
              <a:lnSpc>
                <a:spcPct val="115000"/>
              </a:lnSpc>
              <a:spcBef>
                <a:spcPts val="0"/>
              </a:spcBef>
              <a:spcAft>
                <a:spcPts val="0"/>
              </a:spcAft>
              <a:buSzPts val="990"/>
              <a:buNone/>
            </a:pPr>
            <a:r>
              <a:t/>
            </a:r>
            <a:endParaRPr sz="3820">
              <a:solidFill>
                <a:srgbClr val="FFFFFF"/>
              </a:solidFill>
            </a:endParaRPr>
          </a:p>
        </p:txBody>
      </p:sp>
      <p:sp>
        <p:nvSpPr>
          <p:cNvPr id="133" name="Google Shape;133;p23"/>
          <p:cNvSpPr txBox="1"/>
          <p:nvPr>
            <p:ph idx="1" type="body"/>
          </p:nvPr>
        </p:nvSpPr>
        <p:spPr>
          <a:xfrm>
            <a:off x="512400" y="1646750"/>
            <a:ext cx="8119200" cy="32976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lang="en" sz="3500">
                <a:solidFill>
                  <a:srgbClr val="FFFFFF"/>
                </a:solidFill>
                <a:latin typeface="Montserrat"/>
                <a:ea typeface="Montserrat"/>
                <a:cs typeface="Montserrat"/>
                <a:sym typeface="Montserrat"/>
              </a:rPr>
              <a:t>Making these decisions requires </a:t>
            </a:r>
            <a:r>
              <a:rPr b="1" lang="en" sz="3500">
                <a:solidFill>
                  <a:srgbClr val="C0E07D"/>
                </a:solidFill>
                <a:latin typeface="Montserrat"/>
                <a:ea typeface="Montserrat"/>
                <a:cs typeface="Montserrat"/>
                <a:sym typeface="Montserrat"/>
              </a:rPr>
              <a:t>r</a:t>
            </a:r>
            <a:r>
              <a:rPr b="1" lang="en" sz="3500">
                <a:solidFill>
                  <a:srgbClr val="C0E07D"/>
                </a:solidFill>
                <a:latin typeface="Montserrat"/>
                <a:ea typeface="Montserrat"/>
                <a:cs typeface="Montserrat"/>
                <a:sym typeface="Montserrat"/>
              </a:rPr>
              <a:t>eliable information about the hazards/risks</a:t>
            </a:r>
            <a:r>
              <a:rPr lang="en" sz="3500">
                <a:solidFill>
                  <a:srgbClr val="FFFFFF"/>
                </a:solidFill>
                <a:latin typeface="Montserrat"/>
                <a:ea typeface="Montserrat"/>
                <a:cs typeface="Montserrat"/>
                <a:sym typeface="Montserrat"/>
              </a:rPr>
              <a:t> associated with those chemicals. </a:t>
            </a:r>
            <a:endParaRPr sz="35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35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3500">
                <a:solidFill>
                  <a:srgbClr val="FFFFFF"/>
                </a:solidFill>
                <a:latin typeface="Montserrat"/>
                <a:ea typeface="Montserrat"/>
                <a:cs typeface="Montserrat"/>
                <a:sym typeface="Montserrat"/>
              </a:rPr>
              <a:t>Some of this information may be available through existing databases such as REACH, OECD eCHEM, UN GHS list of CMR substances…</a:t>
            </a:r>
            <a:endParaRPr sz="35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3500">
              <a:solidFill>
                <a:srgbClr val="FFFFFF"/>
              </a:solidFill>
              <a:latin typeface="Montserrat"/>
              <a:ea typeface="Montserrat"/>
              <a:cs typeface="Montserrat"/>
              <a:sym typeface="Montserrat"/>
            </a:endParaRPr>
          </a:p>
          <a:p>
            <a:pPr indent="0" lvl="0" marL="1371600" rtl="0" algn="l">
              <a:spcBef>
                <a:spcPts val="0"/>
              </a:spcBef>
              <a:spcAft>
                <a:spcPts val="0"/>
              </a:spcAft>
              <a:buNone/>
            </a:pPr>
            <a:r>
              <a:rPr lang="en" sz="3500">
                <a:solidFill>
                  <a:srgbClr val="FFFFFF"/>
                </a:solidFill>
                <a:latin typeface="Montserrat"/>
                <a:ea typeface="Montserrat"/>
                <a:cs typeface="Montserrat"/>
                <a:sym typeface="Montserrat"/>
              </a:rPr>
              <a:t>But much resides with chemicals companies. States can thus set legal requirements to turn this information over, and share it across the chemicals lifecycle.</a:t>
            </a:r>
            <a:endParaRPr sz="3500">
              <a:solidFill>
                <a:srgbClr val="FFFFFF"/>
              </a:solidFill>
              <a:latin typeface="Montserrat"/>
              <a:ea typeface="Montserrat"/>
              <a:cs typeface="Montserrat"/>
              <a:sym typeface="Montserrat"/>
            </a:endParaRPr>
          </a:p>
        </p:txBody>
      </p:sp>
      <p:pic>
        <p:nvPicPr>
          <p:cNvPr id="134" name="Google Shape;134;p23"/>
          <p:cNvPicPr preferRelativeResize="0"/>
          <p:nvPr/>
        </p:nvPicPr>
        <p:blipFill rotWithShape="1">
          <a:blip r:embed="rId3">
            <a:alphaModFix/>
          </a:blip>
          <a:srcRect b="0" l="0" r="0" t="0"/>
          <a:stretch/>
        </p:blipFill>
        <p:spPr>
          <a:xfrm>
            <a:off x="86425" y="3615300"/>
            <a:ext cx="1553525" cy="1435550"/>
          </a:xfrm>
          <a:prstGeom prst="rect">
            <a:avLst/>
          </a:prstGeom>
          <a:noFill/>
          <a:ln>
            <a:noFill/>
          </a:ln>
        </p:spPr>
      </p:pic>
      <p:pic>
        <p:nvPicPr>
          <p:cNvPr id="135" name="Google Shape;135;p23"/>
          <p:cNvPicPr preferRelativeResize="0"/>
          <p:nvPr/>
        </p:nvPicPr>
        <p:blipFill>
          <a:blip r:embed="rId4">
            <a:alphaModFix/>
          </a:blip>
          <a:stretch>
            <a:fillRect/>
          </a:stretch>
        </p:blipFill>
        <p:spPr>
          <a:xfrm>
            <a:off x="7911950" y="0"/>
            <a:ext cx="1232048" cy="6545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987900" y="181025"/>
            <a:ext cx="7014900" cy="724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b="1" lang="en" sz="3320">
                <a:solidFill>
                  <a:srgbClr val="FFFFFF"/>
                </a:solidFill>
                <a:latin typeface="Montserrat"/>
                <a:ea typeface="Montserrat"/>
                <a:cs typeface="Montserrat"/>
                <a:sym typeface="Montserrat"/>
              </a:rPr>
              <a:t>2. Manufacturing, </a:t>
            </a:r>
            <a:br>
              <a:rPr b="1" lang="en" sz="3320">
                <a:solidFill>
                  <a:srgbClr val="FFFFFF"/>
                </a:solidFill>
                <a:latin typeface="Montserrat"/>
                <a:ea typeface="Montserrat"/>
                <a:cs typeface="Montserrat"/>
                <a:sym typeface="Montserrat"/>
              </a:rPr>
            </a:br>
            <a:r>
              <a:rPr b="1" lang="en" sz="3320">
                <a:solidFill>
                  <a:srgbClr val="FFFFFF"/>
                </a:solidFill>
                <a:latin typeface="Montserrat"/>
                <a:ea typeface="Montserrat"/>
                <a:cs typeface="Montserrat"/>
                <a:sym typeface="Montserrat"/>
              </a:rPr>
              <a:t>Distribution, and Use</a:t>
            </a:r>
            <a:endParaRPr b="1" sz="1920">
              <a:solidFill>
                <a:srgbClr val="FFFFFF"/>
              </a:solidFill>
              <a:latin typeface="Montserrat"/>
              <a:ea typeface="Montserrat"/>
              <a:cs typeface="Montserrat"/>
              <a:sym typeface="Montserrat"/>
            </a:endParaRPr>
          </a:p>
          <a:p>
            <a:pPr indent="0" lvl="0" marL="0" rtl="0" algn="ctr">
              <a:lnSpc>
                <a:spcPct val="115000"/>
              </a:lnSpc>
              <a:spcBef>
                <a:spcPts val="0"/>
              </a:spcBef>
              <a:spcAft>
                <a:spcPts val="0"/>
              </a:spcAft>
              <a:buSzPts val="990"/>
              <a:buNone/>
            </a:pPr>
            <a:r>
              <a:t/>
            </a:r>
            <a:endParaRPr sz="3820">
              <a:solidFill>
                <a:srgbClr val="FFFFFF"/>
              </a:solidFill>
              <a:latin typeface="Montserrat"/>
              <a:ea typeface="Montserrat"/>
              <a:cs typeface="Montserrat"/>
              <a:sym typeface="Montserrat"/>
            </a:endParaRPr>
          </a:p>
        </p:txBody>
      </p:sp>
      <p:sp>
        <p:nvSpPr>
          <p:cNvPr id="141" name="Google Shape;141;p24"/>
          <p:cNvSpPr txBox="1"/>
          <p:nvPr>
            <p:ph idx="1" type="body"/>
          </p:nvPr>
        </p:nvSpPr>
        <p:spPr>
          <a:xfrm>
            <a:off x="681550" y="1522825"/>
            <a:ext cx="7827300" cy="3407700"/>
          </a:xfrm>
          <a:prstGeom prst="rect">
            <a:avLst/>
          </a:prstGeom>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636"/>
              <a:buNone/>
            </a:pPr>
            <a:r>
              <a:rPr lang="en" sz="1830">
                <a:solidFill>
                  <a:srgbClr val="FFFFFF"/>
                </a:solidFill>
                <a:latin typeface="Montserrat"/>
                <a:ea typeface="Montserrat"/>
                <a:cs typeface="Montserrat"/>
                <a:sym typeface="Montserrat"/>
              </a:rPr>
              <a:t>Once chemicals are produced, industry and States need to</a:t>
            </a:r>
            <a:endParaRPr sz="1830">
              <a:solidFill>
                <a:srgbClr val="FFFFFF"/>
              </a:solidFill>
              <a:latin typeface="Montserrat"/>
              <a:ea typeface="Montserrat"/>
              <a:cs typeface="Montserrat"/>
              <a:sym typeface="Montserrat"/>
            </a:endParaRPr>
          </a:p>
          <a:p>
            <a:pPr indent="-344864" lvl="0" marL="457200" rtl="0" algn="l">
              <a:lnSpc>
                <a:spcPct val="115000"/>
              </a:lnSpc>
              <a:spcBef>
                <a:spcPts val="0"/>
              </a:spcBef>
              <a:spcAft>
                <a:spcPts val="0"/>
              </a:spcAft>
              <a:buClr>
                <a:srgbClr val="FFFFFF"/>
              </a:buClr>
              <a:buSzPts val="1831"/>
              <a:buFont typeface="Montserrat"/>
              <a:buChar char="●"/>
            </a:pPr>
            <a:r>
              <a:rPr b="1" lang="en" sz="1830">
                <a:solidFill>
                  <a:srgbClr val="FFFFFF"/>
                </a:solidFill>
                <a:latin typeface="Montserrat"/>
                <a:ea typeface="Montserrat"/>
                <a:cs typeface="Montserrat"/>
                <a:sym typeface="Montserrat"/>
              </a:rPr>
              <a:t>E</a:t>
            </a:r>
            <a:r>
              <a:rPr b="1" lang="en" sz="1830">
                <a:solidFill>
                  <a:srgbClr val="FFFFFF"/>
                </a:solidFill>
                <a:latin typeface="Montserrat"/>
                <a:ea typeface="Montserrat"/>
                <a:cs typeface="Montserrat"/>
                <a:sym typeface="Montserrat"/>
              </a:rPr>
              <a:t>nsure proper labelling/information dissemination</a:t>
            </a:r>
            <a:r>
              <a:rPr lang="en" sz="1830">
                <a:solidFill>
                  <a:srgbClr val="FFFFFF"/>
                </a:solidFill>
                <a:latin typeface="Montserrat"/>
                <a:ea typeface="Montserrat"/>
                <a:cs typeface="Montserrat"/>
                <a:sym typeface="Montserrat"/>
              </a:rPr>
              <a:t> on the substances, including for the permissible uses of restricted chemicals;</a:t>
            </a:r>
            <a:endParaRPr sz="1830">
              <a:solidFill>
                <a:srgbClr val="FFFFFF"/>
              </a:solidFill>
              <a:latin typeface="Montserrat"/>
              <a:ea typeface="Montserrat"/>
              <a:cs typeface="Montserrat"/>
              <a:sym typeface="Montserrat"/>
            </a:endParaRPr>
          </a:p>
          <a:p>
            <a:pPr indent="-344864" lvl="0" marL="457200" rtl="0" algn="l">
              <a:lnSpc>
                <a:spcPct val="115000"/>
              </a:lnSpc>
              <a:spcBef>
                <a:spcPts val="0"/>
              </a:spcBef>
              <a:spcAft>
                <a:spcPts val="0"/>
              </a:spcAft>
              <a:buClr>
                <a:srgbClr val="FFFFFF"/>
              </a:buClr>
              <a:buSzPts val="1831"/>
              <a:buFont typeface="Montserrat"/>
              <a:buChar char="●"/>
            </a:pPr>
            <a:r>
              <a:rPr b="1" lang="en" sz="1830">
                <a:solidFill>
                  <a:srgbClr val="FFFFFF"/>
                </a:solidFill>
                <a:latin typeface="Montserrat"/>
                <a:ea typeface="Montserrat"/>
                <a:cs typeface="Montserrat"/>
                <a:sym typeface="Montserrat"/>
              </a:rPr>
              <a:t>Meet treaty and other obligations</a:t>
            </a:r>
            <a:r>
              <a:rPr lang="en" sz="1830">
                <a:solidFill>
                  <a:srgbClr val="FFFFFF"/>
                </a:solidFill>
                <a:latin typeface="Montserrat"/>
                <a:ea typeface="Montserrat"/>
                <a:cs typeface="Montserrat"/>
                <a:sym typeface="Montserrat"/>
              </a:rPr>
              <a:t>;</a:t>
            </a:r>
            <a:endParaRPr sz="1830">
              <a:solidFill>
                <a:srgbClr val="FFFFFF"/>
              </a:solidFill>
              <a:latin typeface="Montserrat"/>
              <a:ea typeface="Montserrat"/>
              <a:cs typeface="Montserrat"/>
              <a:sym typeface="Montserrat"/>
            </a:endParaRPr>
          </a:p>
          <a:p>
            <a:pPr indent="-344864" lvl="0" marL="457200" rtl="0" algn="l">
              <a:lnSpc>
                <a:spcPct val="115000"/>
              </a:lnSpc>
              <a:spcBef>
                <a:spcPts val="0"/>
              </a:spcBef>
              <a:spcAft>
                <a:spcPts val="0"/>
              </a:spcAft>
              <a:buClr>
                <a:srgbClr val="FFFFFF"/>
              </a:buClr>
              <a:buSzPts val="1831"/>
              <a:buFont typeface="Montserrat"/>
              <a:buChar char="●"/>
            </a:pPr>
            <a:r>
              <a:rPr b="1" lang="en" sz="1830">
                <a:solidFill>
                  <a:srgbClr val="FFFFFF"/>
                </a:solidFill>
                <a:latin typeface="Montserrat"/>
                <a:ea typeface="Montserrat"/>
                <a:cs typeface="Montserrat"/>
                <a:sym typeface="Montserrat"/>
              </a:rPr>
              <a:t>Have systems to monitor</a:t>
            </a:r>
            <a:r>
              <a:rPr lang="en" sz="1830">
                <a:solidFill>
                  <a:srgbClr val="FFFFFF"/>
                </a:solidFill>
                <a:latin typeface="Montserrat"/>
                <a:ea typeface="Montserrat"/>
                <a:cs typeface="Montserrat"/>
                <a:sym typeface="Montserrat"/>
              </a:rPr>
              <a:t> the extent to which chemicals are reaching the relevant populations (starting with human) and, to be proactive, the “channels” by which they get there, e.g., via food, water, consumer products, etc.; and</a:t>
            </a:r>
            <a:endParaRPr sz="1830">
              <a:solidFill>
                <a:srgbClr val="FFFFFF"/>
              </a:solidFill>
              <a:latin typeface="Montserrat"/>
              <a:ea typeface="Montserrat"/>
              <a:cs typeface="Montserrat"/>
              <a:sym typeface="Montserrat"/>
            </a:endParaRPr>
          </a:p>
          <a:p>
            <a:pPr indent="-344864" lvl="0" marL="457200" rtl="0" algn="l">
              <a:lnSpc>
                <a:spcPct val="115000"/>
              </a:lnSpc>
              <a:spcBef>
                <a:spcPts val="0"/>
              </a:spcBef>
              <a:spcAft>
                <a:spcPts val="0"/>
              </a:spcAft>
              <a:buClr>
                <a:srgbClr val="FFFFFF"/>
              </a:buClr>
              <a:buSzPts val="1831"/>
              <a:buFont typeface="Montserrat"/>
              <a:buChar char="●"/>
            </a:pPr>
            <a:r>
              <a:rPr b="1" lang="en" sz="1830">
                <a:solidFill>
                  <a:srgbClr val="FFFFFF"/>
                </a:solidFill>
                <a:latin typeface="Montserrat"/>
                <a:ea typeface="Montserrat"/>
                <a:cs typeface="Montserrat"/>
                <a:sym typeface="Montserrat"/>
              </a:rPr>
              <a:t>Run controls </a:t>
            </a:r>
            <a:r>
              <a:rPr lang="en" sz="1830">
                <a:solidFill>
                  <a:srgbClr val="FFFFFF"/>
                </a:solidFill>
                <a:latin typeface="Montserrat"/>
                <a:ea typeface="Montserrat"/>
                <a:cs typeface="Montserrat"/>
                <a:sym typeface="Montserrat"/>
              </a:rPr>
              <a:t>(inspections, enforcement) to ensure safe production and use of chemicals.</a:t>
            </a:r>
            <a:endParaRPr sz="1830">
              <a:solidFill>
                <a:srgbClr val="FFFFFF"/>
              </a:solidFill>
              <a:latin typeface="Montserrat"/>
              <a:ea typeface="Montserrat"/>
              <a:cs typeface="Montserrat"/>
              <a:sym typeface="Montserrat"/>
            </a:endParaRPr>
          </a:p>
        </p:txBody>
      </p:sp>
      <p:pic>
        <p:nvPicPr>
          <p:cNvPr id="142" name="Google Shape;142;p24"/>
          <p:cNvPicPr preferRelativeResize="0"/>
          <p:nvPr/>
        </p:nvPicPr>
        <p:blipFill>
          <a:blip r:embed="rId3">
            <a:alphaModFix/>
          </a:blip>
          <a:stretch>
            <a:fillRect/>
          </a:stretch>
        </p:blipFill>
        <p:spPr>
          <a:xfrm>
            <a:off x="7911950" y="0"/>
            <a:ext cx="1232048" cy="6545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266225"/>
            <a:ext cx="8520600" cy="737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3500">
                <a:solidFill>
                  <a:srgbClr val="FFFFFF"/>
                </a:solidFill>
                <a:latin typeface="Montserrat"/>
                <a:ea typeface="Montserrat"/>
                <a:cs typeface="Montserrat"/>
                <a:sym typeface="Montserrat"/>
              </a:rPr>
              <a:t>3. End of Life</a:t>
            </a:r>
            <a:endParaRPr b="1" sz="35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000">
              <a:solidFill>
                <a:srgbClr val="FFFFFF"/>
              </a:solidFill>
              <a:latin typeface="Montserrat"/>
              <a:ea typeface="Montserrat"/>
              <a:cs typeface="Montserrat"/>
              <a:sym typeface="Montserrat"/>
            </a:endParaRPr>
          </a:p>
        </p:txBody>
      </p:sp>
      <p:sp>
        <p:nvSpPr>
          <p:cNvPr id="148" name="Google Shape;148;p25"/>
          <p:cNvSpPr txBox="1"/>
          <p:nvPr>
            <p:ph idx="1" type="body"/>
          </p:nvPr>
        </p:nvSpPr>
        <p:spPr>
          <a:xfrm>
            <a:off x="638950" y="1341775"/>
            <a:ext cx="7699200" cy="31560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sz="3500">
                <a:solidFill>
                  <a:srgbClr val="FFFFFF"/>
                </a:solidFill>
                <a:latin typeface="Montserrat"/>
                <a:ea typeface="Montserrat"/>
                <a:cs typeface="Montserrat"/>
                <a:sym typeface="Montserrat"/>
              </a:rPr>
              <a:t>For a safe ending, we need:</a:t>
            </a:r>
            <a:endParaRPr sz="3500">
              <a:solidFill>
                <a:srgbClr val="FFFFFF"/>
              </a:solidFill>
              <a:latin typeface="Montserrat"/>
              <a:ea typeface="Montserrat"/>
              <a:cs typeface="Montserrat"/>
              <a:sym typeface="Montserrat"/>
            </a:endParaRPr>
          </a:p>
          <a:p>
            <a:pPr indent="-417512" lvl="0" marL="457200" rtl="0" algn="l">
              <a:spcBef>
                <a:spcPts val="0"/>
              </a:spcBef>
              <a:spcAft>
                <a:spcPts val="0"/>
              </a:spcAft>
              <a:buClr>
                <a:srgbClr val="FFFFFF"/>
              </a:buClr>
              <a:buSzPct val="100000"/>
              <a:buFont typeface="Montserrat"/>
              <a:buChar char="●"/>
            </a:pPr>
            <a:r>
              <a:rPr lang="en" sz="3500">
                <a:solidFill>
                  <a:srgbClr val="FFFFFF"/>
                </a:solidFill>
                <a:latin typeface="Montserrat"/>
                <a:ea typeface="Montserrat"/>
                <a:cs typeface="Montserrat"/>
                <a:sym typeface="Montserrat"/>
              </a:rPr>
              <a:t>A waste management infrastructure,</a:t>
            </a:r>
            <a:endParaRPr sz="3500">
              <a:solidFill>
                <a:srgbClr val="FFFFFF"/>
              </a:solidFill>
              <a:latin typeface="Montserrat"/>
              <a:ea typeface="Montserrat"/>
              <a:cs typeface="Montserrat"/>
              <a:sym typeface="Montserrat"/>
            </a:endParaRPr>
          </a:p>
          <a:p>
            <a:pPr indent="-417512" lvl="0" marL="457200" rtl="0" algn="l">
              <a:spcBef>
                <a:spcPts val="0"/>
              </a:spcBef>
              <a:spcAft>
                <a:spcPts val="0"/>
              </a:spcAft>
              <a:buClr>
                <a:srgbClr val="FFFFFF"/>
              </a:buClr>
              <a:buSzPct val="100000"/>
              <a:buFont typeface="Montserrat"/>
              <a:buChar char="●"/>
            </a:pPr>
            <a:r>
              <a:rPr lang="en" sz="3500">
                <a:solidFill>
                  <a:srgbClr val="FFFFFF"/>
                </a:solidFill>
                <a:latin typeface="Montserrat"/>
                <a:ea typeface="Montserrat"/>
                <a:cs typeface="Montserrat"/>
                <a:sym typeface="Montserrat"/>
              </a:rPr>
              <a:t>A system to clean up toxic legacies from before these laws were introduced, ideally following the polluter-pays principle.</a:t>
            </a:r>
            <a:endParaRPr sz="3500">
              <a:solidFill>
                <a:srgbClr val="FFFFFF"/>
              </a:solidFill>
              <a:latin typeface="Montserrat"/>
              <a:ea typeface="Montserrat"/>
              <a:cs typeface="Montserrat"/>
              <a:sym typeface="Montserrat"/>
            </a:endParaRPr>
          </a:p>
        </p:txBody>
      </p:sp>
      <p:pic>
        <p:nvPicPr>
          <p:cNvPr id="149" name="Google Shape;149;p25"/>
          <p:cNvPicPr preferRelativeResize="0"/>
          <p:nvPr/>
        </p:nvPicPr>
        <p:blipFill>
          <a:blip r:embed="rId3">
            <a:alphaModFix/>
          </a:blip>
          <a:stretch>
            <a:fillRect/>
          </a:stretch>
        </p:blipFill>
        <p:spPr>
          <a:xfrm>
            <a:off x="7911950" y="0"/>
            <a:ext cx="1232048" cy="6545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311700" y="354000"/>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b="1" lang="en" sz="3320">
                <a:solidFill>
                  <a:srgbClr val="FFFFFF"/>
                </a:solidFill>
                <a:latin typeface="Montserrat"/>
                <a:ea typeface="Montserrat"/>
                <a:cs typeface="Montserrat"/>
                <a:sym typeface="Montserrat"/>
              </a:rPr>
              <a:t>The Benefits</a:t>
            </a:r>
            <a:endParaRPr b="1" sz="1920">
              <a:solidFill>
                <a:srgbClr val="FFFFFF"/>
              </a:solidFill>
              <a:latin typeface="Montserrat"/>
              <a:ea typeface="Montserrat"/>
              <a:cs typeface="Montserrat"/>
              <a:sym typeface="Montserrat"/>
            </a:endParaRPr>
          </a:p>
          <a:p>
            <a:pPr indent="0" lvl="0" marL="0" rtl="0" algn="ctr">
              <a:lnSpc>
                <a:spcPct val="115000"/>
              </a:lnSpc>
              <a:spcBef>
                <a:spcPts val="0"/>
              </a:spcBef>
              <a:spcAft>
                <a:spcPts val="0"/>
              </a:spcAft>
              <a:buSzPts val="990"/>
              <a:buNone/>
            </a:pPr>
            <a:r>
              <a:t/>
            </a:r>
            <a:endParaRPr sz="3820">
              <a:solidFill>
                <a:srgbClr val="FFFFFF"/>
              </a:solidFill>
            </a:endParaRPr>
          </a:p>
        </p:txBody>
      </p:sp>
      <p:sp>
        <p:nvSpPr>
          <p:cNvPr id="155" name="Google Shape;155;p26"/>
          <p:cNvSpPr txBox="1"/>
          <p:nvPr>
            <p:ph idx="1" type="body"/>
          </p:nvPr>
        </p:nvSpPr>
        <p:spPr>
          <a:xfrm>
            <a:off x="234275" y="1182050"/>
            <a:ext cx="5782500" cy="3748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688"/>
              <a:buNone/>
            </a:pPr>
            <a:r>
              <a:rPr lang="en" sz="2087">
                <a:solidFill>
                  <a:srgbClr val="FFFFFF"/>
                </a:solidFill>
                <a:latin typeface="Montserrat"/>
                <a:ea typeface="Montserrat"/>
                <a:cs typeface="Montserrat"/>
                <a:sym typeface="Montserrat"/>
              </a:rPr>
              <a:t>The benefits of chemicals control include:</a:t>
            </a:r>
            <a:endParaRPr sz="2087">
              <a:solidFill>
                <a:srgbClr val="FFFFFF"/>
              </a:solidFill>
              <a:latin typeface="Montserrat"/>
              <a:ea typeface="Montserrat"/>
              <a:cs typeface="Montserrat"/>
              <a:sym typeface="Montserrat"/>
            </a:endParaRPr>
          </a:p>
          <a:p>
            <a:pPr indent="-361156" lvl="0" marL="457200" rtl="0" algn="l">
              <a:lnSpc>
                <a:spcPct val="100000"/>
              </a:lnSpc>
              <a:spcBef>
                <a:spcPts val="1000"/>
              </a:spcBef>
              <a:spcAft>
                <a:spcPts val="0"/>
              </a:spcAft>
              <a:buClr>
                <a:srgbClr val="FFFFFF"/>
              </a:buClr>
              <a:buSzPts val="2088"/>
              <a:buFont typeface="Montserrat"/>
              <a:buChar char="●"/>
            </a:pPr>
            <a:r>
              <a:rPr lang="en" sz="2087">
                <a:solidFill>
                  <a:srgbClr val="FFFFFF"/>
                </a:solidFill>
                <a:latin typeface="Montserrat"/>
                <a:ea typeface="Montserrat"/>
                <a:cs typeface="Montserrat"/>
                <a:sym typeface="Montserrat"/>
              </a:rPr>
              <a:t>Reducing pollution,</a:t>
            </a:r>
            <a:endParaRPr sz="2087">
              <a:solidFill>
                <a:srgbClr val="FFFFFF"/>
              </a:solidFill>
              <a:latin typeface="Montserrat"/>
              <a:ea typeface="Montserrat"/>
              <a:cs typeface="Montserrat"/>
              <a:sym typeface="Montserrat"/>
            </a:endParaRPr>
          </a:p>
          <a:p>
            <a:pPr indent="-361156" lvl="0" marL="457200" rtl="0" algn="l">
              <a:lnSpc>
                <a:spcPct val="100000"/>
              </a:lnSpc>
              <a:spcBef>
                <a:spcPts val="0"/>
              </a:spcBef>
              <a:spcAft>
                <a:spcPts val="0"/>
              </a:spcAft>
              <a:buClr>
                <a:srgbClr val="FFFFFF"/>
              </a:buClr>
              <a:buSzPts val="2088"/>
              <a:buFont typeface="Montserrat"/>
              <a:buChar char="●"/>
            </a:pPr>
            <a:r>
              <a:rPr lang="en" sz="2087">
                <a:solidFill>
                  <a:srgbClr val="FFFFFF"/>
                </a:solidFill>
                <a:latin typeface="Montserrat"/>
                <a:ea typeface="Montserrat"/>
                <a:cs typeface="Montserrat"/>
                <a:sym typeface="Montserrat"/>
              </a:rPr>
              <a:t>Preventing health harm to </a:t>
            </a:r>
            <a:br>
              <a:rPr lang="en" sz="2087">
                <a:solidFill>
                  <a:srgbClr val="FFFFFF"/>
                </a:solidFill>
                <a:latin typeface="Montserrat"/>
                <a:ea typeface="Montserrat"/>
                <a:cs typeface="Montserrat"/>
                <a:sym typeface="Montserrat"/>
              </a:rPr>
            </a:br>
            <a:r>
              <a:rPr lang="en" sz="2087">
                <a:solidFill>
                  <a:srgbClr val="FFFFFF"/>
                </a:solidFill>
                <a:latin typeface="Montserrat"/>
                <a:ea typeface="Montserrat"/>
                <a:cs typeface="Montserrat"/>
                <a:sym typeface="Montserrat"/>
              </a:rPr>
              <a:t>current and future generations,</a:t>
            </a:r>
            <a:endParaRPr sz="2087">
              <a:solidFill>
                <a:srgbClr val="FFFFFF"/>
              </a:solidFill>
              <a:latin typeface="Montserrat"/>
              <a:ea typeface="Montserrat"/>
              <a:cs typeface="Montserrat"/>
              <a:sym typeface="Montserrat"/>
            </a:endParaRPr>
          </a:p>
          <a:p>
            <a:pPr indent="-361156" lvl="0" marL="457200" rtl="0" algn="l">
              <a:lnSpc>
                <a:spcPct val="100000"/>
              </a:lnSpc>
              <a:spcBef>
                <a:spcPts val="0"/>
              </a:spcBef>
              <a:spcAft>
                <a:spcPts val="0"/>
              </a:spcAft>
              <a:buClr>
                <a:srgbClr val="FFFFFF"/>
              </a:buClr>
              <a:buSzPts val="2088"/>
              <a:buFont typeface="Montserrat"/>
              <a:buChar char="●"/>
            </a:pPr>
            <a:r>
              <a:rPr lang="en" sz="2087">
                <a:solidFill>
                  <a:srgbClr val="FFFFFF"/>
                </a:solidFill>
                <a:latin typeface="Montserrat"/>
                <a:ea typeface="Montserrat"/>
                <a:cs typeface="Montserrat"/>
                <a:sym typeface="Montserrat"/>
              </a:rPr>
              <a:t>Increasing the impact of other cross-cutting legislation (e.g., </a:t>
            </a:r>
            <a:br>
              <a:rPr lang="en" sz="2087">
                <a:solidFill>
                  <a:srgbClr val="FFFFFF"/>
                </a:solidFill>
                <a:latin typeface="Montserrat"/>
                <a:ea typeface="Montserrat"/>
                <a:cs typeface="Montserrat"/>
                <a:sym typeface="Montserrat"/>
              </a:rPr>
            </a:br>
            <a:r>
              <a:rPr lang="en" sz="2087">
                <a:solidFill>
                  <a:srgbClr val="FFFFFF"/>
                </a:solidFill>
                <a:latin typeface="Montserrat"/>
                <a:ea typeface="Montserrat"/>
                <a:cs typeface="Montserrat"/>
                <a:sym typeface="Montserrat"/>
              </a:rPr>
              <a:t>workers’ protection, emissions </a:t>
            </a:r>
            <a:br>
              <a:rPr lang="en" sz="2087">
                <a:solidFill>
                  <a:srgbClr val="FFFFFF"/>
                </a:solidFill>
                <a:latin typeface="Montserrat"/>
                <a:ea typeface="Montserrat"/>
                <a:cs typeface="Montserrat"/>
                <a:sym typeface="Montserrat"/>
              </a:rPr>
            </a:br>
            <a:r>
              <a:rPr lang="en" sz="2087">
                <a:solidFill>
                  <a:srgbClr val="FFFFFF"/>
                </a:solidFill>
                <a:latin typeface="Montserrat"/>
                <a:ea typeface="Montserrat"/>
                <a:cs typeface="Montserrat"/>
                <a:sym typeface="Montserrat"/>
              </a:rPr>
              <a:t>from production, human rights, </a:t>
            </a:r>
            <a:br>
              <a:rPr lang="en" sz="2087">
                <a:solidFill>
                  <a:srgbClr val="FFFFFF"/>
                </a:solidFill>
                <a:latin typeface="Montserrat"/>
                <a:ea typeface="Montserrat"/>
                <a:cs typeface="Montserrat"/>
                <a:sym typeface="Montserrat"/>
              </a:rPr>
            </a:br>
            <a:r>
              <a:rPr lang="en" sz="2087">
                <a:solidFill>
                  <a:srgbClr val="FFFFFF"/>
                </a:solidFill>
                <a:latin typeface="Montserrat"/>
                <a:ea typeface="Montserrat"/>
                <a:cs typeface="Montserrat"/>
                <a:sym typeface="Montserrat"/>
              </a:rPr>
              <a:t>etc.), and more!</a:t>
            </a:r>
            <a:endParaRPr sz="2087">
              <a:solidFill>
                <a:srgbClr val="FFFFFF"/>
              </a:solidFill>
              <a:latin typeface="Montserrat"/>
              <a:ea typeface="Montserrat"/>
              <a:cs typeface="Montserrat"/>
              <a:sym typeface="Montserrat"/>
            </a:endParaRPr>
          </a:p>
        </p:txBody>
      </p:sp>
      <p:pic>
        <p:nvPicPr>
          <p:cNvPr id="156" name="Google Shape;156;p26"/>
          <p:cNvPicPr preferRelativeResize="0"/>
          <p:nvPr/>
        </p:nvPicPr>
        <p:blipFill rotWithShape="1">
          <a:blip r:embed="rId3">
            <a:alphaModFix/>
          </a:blip>
          <a:srcRect b="4831" l="58067" r="-890" t="13834"/>
          <a:stretch/>
        </p:blipFill>
        <p:spPr>
          <a:xfrm>
            <a:off x="5324250" y="1766775"/>
            <a:ext cx="3809100" cy="3163476"/>
          </a:xfrm>
          <a:prstGeom prst="rect">
            <a:avLst/>
          </a:prstGeom>
          <a:noFill/>
          <a:ln>
            <a:noFill/>
          </a:ln>
        </p:spPr>
      </p:pic>
      <p:sp>
        <p:nvSpPr>
          <p:cNvPr id="157" name="Google Shape;157;p26"/>
          <p:cNvSpPr txBox="1"/>
          <p:nvPr/>
        </p:nvSpPr>
        <p:spPr>
          <a:xfrm>
            <a:off x="5324238" y="4898300"/>
            <a:ext cx="3809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64AFE2"/>
                </a:solidFill>
                <a:latin typeface="Montserrat"/>
                <a:ea typeface="Montserrat"/>
                <a:cs typeface="Montserrat"/>
                <a:sym typeface="Montserrat"/>
              </a:rPr>
              <a:t>UNEP, Information document (role and benefits of chemicals control) </a:t>
            </a:r>
            <a:endParaRPr sz="800">
              <a:solidFill>
                <a:srgbClr val="64AFE2"/>
              </a:solidFill>
              <a:latin typeface="Montserrat"/>
              <a:ea typeface="Montserrat"/>
              <a:cs typeface="Montserrat"/>
              <a:sym typeface="Montserrat"/>
            </a:endParaRPr>
          </a:p>
        </p:txBody>
      </p:sp>
      <p:pic>
        <p:nvPicPr>
          <p:cNvPr id="158" name="Google Shape;158;p26"/>
          <p:cNvPicPr preferRelativeResize="0"/>
          <p:nvPr/>
        </p:nvPicPr>
        <p:blipFill>
          <a:blip r:embed="rId4">
            <a:alphaModFix/>
          </a:blip>
          <a:stretch>
            <a:fillRect/>
          </a:stretch>
        </p:blipFill>
        <p:spPr>
          <a:xfrm>
            <a:off x="7911950" y="0"/>
            <a:ext cx="1232048" cy="6545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b="1" lang="en" sz="3500">
                <a:solidFill>
                  <a:srgbClr val="FFFFFF"/>
                </a:solidFill>
                <a:latin typeface="Montserrat"/>
                <a:ea typeface="Montserrat"/>
                <a:cs typeface="Montserrat"/>
                <a:sym typeface="Montserrat"/>
              </a:rPr>
              <a:t>Some Useful Resources</a:t>
            </a:r>
            <a:endParaRPr b="1" sz="3820">
              <a:solidFill>
                <a:srgbClr val="FFFFFF"/>
              </a:solidFill>
              <a:latin typeface="Montserrat"/>
              <a:ea typeface="Montserrat"/>
              <a:cs typeface="Montserrat"/>
              <a:sym typeface="Montserrat"/>
            </a:endParaRPr>
          </a:p>
        </p:txBody>
      </p:sp>
      <p:sp>
        <p:nvSpPr>
          <p:cNvPr id="164" name="Google Shape;164;p27"/>
          <p:cNvSpPr txBox="1"/>
          <p:nvPr>
            <p:ph idx="1" type="body"/>
          </p:nvPr>
        </p:nvSpPr>
        <p:spPr>
          <a:xfrm>
            <a:off x="553750" y="1373725"/>
            <a:ext cx="8590200" cy="3195300"/>
          </a:xfrm>
          <a:prstGeom prst="rect">
            <a:avLst/>
          </a:prstGeom>
        </p:spPr>
        <p:txBody>
          <a:bodyPr anchorCtr="0" anchor="t" bIns="91425" lIns="91425" spcFirstLastPara="1" rIns="91425" wrap="square" tIns="91425">
            <a:normAutofit/>
          </a:bodyPr>
          <a:lstStyle/>
          <a:p>
            <a:pPr indent="-450850" lvl="0" marL="457200" rtl="0" algn="l">
              <a:spcBef>
                <a:spcPts val="0"/>
              </a:spcBef>
              <a:spcAft>
                <a:spcPts val="0"/>
              </a:spcAft>
              <a:buClr>
                <a:srgbClr val="FFFFFF"/>
              </a:buClr>
              <a:buSzPts val="3500"/>
              <a:buFont typeface="Montserrat"/>
              <a:buChar char="●"/>
            </a:pPr>
            <a:r>
              <a:rPr lang="en" sz="2400">
                <a:solidFill>
                  <a:srgbClr val="FFFFFF"/>
                </a:solidFill>
                <a:latin typeface="Montserrat"/>
                <a:ea typeface="Montserrat"/>
                <a:cs typeface="Montserrat"/>
                <a:sym typeface="Montserrat"/>
              </a:rPr>
              <a:t>Chemical Observatory, Africa</a:t>
            </a:r>
            <a:r>
              <a:rPr lang="en" sz="700">
                <a:latin typeface="Montserrat"/>
                <a:ea typeface="Montserrat"/>
                <a:cs typeface="Montserrat"/>
                <a:sym typeface="Montserrat"/>
              </a:rPr>
              <a:t> </a:t>
            </a:r>
            <a:r>
              <a:rPr lang="en" sz="2400" u="sng">
                <a:solidFill>
                  <a:srgbClr val="64AFE2"/>
                </a:solidFill>
                <a:latin typeface="Montserrat"/>
                <a:ea typeface="Montserrat"/>
                <a:cs typeface="Montserrat"/>
                <a:sym typeface="Montserrat"/>
                <a:hlinkClick r:id="rId3">
                  <a:extLst>
                    <a:ext uri="{A12FA001-AC4F-418D-AE19-62706E023703}">
                      <ahyp:hlinkClr val="tx"/>
                    </a:ext>
                  </a:extLst>
                </a:hlinkClick>
              </a:rPr>
              <a:t>https://chemobsafrica.org/about/</a:t>
            </a:r>
            <a:endParaRPr sz="2400">
              <a:solidFill>
                <a:srgbClr val="64AFE2"/>
              </a:solidFill>
              <a:latin typeface="Montserrat"/>
              <a:ea typeface="Montserrat"/>
              <a:cs typeface="Montserrat"/>
              <a:sym typeface="Montserrat"/>
            </a:endParaRPr>
          </a:p>
          <a:p>
            <a:pPr indent="-444500" lvl="0" marL="457200" rtl="0" algn="l">
              <a:spcBef>
                <a:spcPts val="0"/>
              </a:spcBef>
              <a:spcAft>
                <a:spcPts val="0"/>
              </a:spcAft>
              <a:buClr>
                <a:srgbClr val="FFFFFF"/>
              </a:buClr>
              <a:buSzPts val="3400"/>
              <a:buFont typeface="Montserrat"/>
              <a:buChar char="●"/>
            </a:pPr>
            <a:r>
              <a:rPr lang="en" sz="2400">
                <a:solidFill>
                  <a:srgbClr val="FFFFFF"/>
                </a:solidFill>
                <a:latin typeface="Montserrat"/>
                <a:ea typeface="Montserrat"/>
                <a:cs typeface="Montserrat"/>
                <a:sym typeface="Montserrat"/>
              </a:rPr>
              <a:t>IOMC </a:t>
            </a:r>
            <a:r>
              <a:rPr lang="en" sz="2400" u="sng">
                <a:solidFill>
                  <a:srgbClr val="64AFE2"/>
                </a:solidFill>
                <a:latin typeface="Montserrat"/>
                <a:ea typeface="Montserrat"/>
                <a:cs typeface="Montserrat"/>
                <a:sym typeface="Montserrat"/>
                <a:hlinkClick r:id="rId4">
                  <a:extLst>
                    <a:ext uri="{A12FA001-AC4F-418D-AE19-62706E023703}">
                      <ahyp:hlinkClr val="tx"/>
                    </a:ext>
                  </a:extLst>
                </a:hlinkClick>
              </a:rPr>
              <a:t>Toolbox</a:t>
            </a:r>
            <a:r>
              <a:rPr lang="en" sz="2400">
                <a:solidFill>
                  <a:srgbClr val="FFFFFF"/>
                </a:solidFill>
                <a:latin typeface="Montserrat"/>
                <a:ea typeface="Montserrat"/>
                <a:cs typeface="Montserrat"/>
                <a:sym typeface="Montserrat"/>
              </a:rPr>
              <a:t> for Decision Making in Chemicals Management</a:t>
            </a:r>
            <a:endParaRPr sz="2400">
              <a:solidFill>
                <a:srgbClr val="FFFFFF"/>
              </a:solidFill>
              <a:latin typeface="Montserrat"/>
              <a:ea typeface="Montserrat"/>
              <a:cs typeface="Montserrat"/>
              <a:sym typeface="Montserrat"/>
            </a:endParaRPr>
          </a:p>
          <a:p>
            <a:pPr indent="-444500" lvl="0" marL="457200" rtl="0" algn="l">
              <a:spcBef>
                <a:spcPts val="0"/>
              </a:spcBef>
              <a:spcAft>
                <a:spcPts val="0"/>
              </a:spcAft>
              <a:buClr>
                <a:srgbClr val="FFFFFF"/>
              </a:buClr>
              <a:buSzPts val="3400"/>
              <a:buFont typeface="Montserrat"/>
              <a:buChar char="●"/>
            </a:pPr>
            <a:r>
              <a:rPr lang="en" sz="2400">
                <a:solidFill>
                  <a:srgbClr val="FFFFFF"/>
                </a:solidFill>
                <a:latin typeface="Montserrat"/>
                <a:ea typeface="Montserrat"/>
                <a:cs typeface="Montserrat"/>
                <a:sym typeface="Montserrat"/>
              </a:rPr>
              <a:t>UNEP </a:t>
            </a:r>
            <a:r>
              <a:rPr lang="en" sz="2400" u="sng">
                <a:solidFill>
                  <a:srgbClr val="64AFE2"/>
                </a:solidFill>
                <a:latin typeface="Montserrat"/>
                <a:ea typeface="Montserrat"/>
                <a:cs typeface="Montserrat"/>
                <a:sym typeface="Montserrat"/>
                <a:hlinkClick r:id="rId5">
                  <a:extLst>
                    <a:ext uri="{A12FA001-AC4F-418D-AE19-62706E023703}">
                      <ahyp:hlinkClr val="tx"/>
                    </a:ext>
                  </a:extLst>
                </a:hlinkClick>
              </a:rPr>
              <a:t>Guidance</a:t>
            </a:r>
            <a:r>
              <a:rPr lang="en" sz="2400">
                <a:solidFill>
                  <a:srgbClr val="FFFFFF"/>
                </a:solidFill>
                <a:latin typeface="Montserrat"/>
                <a:ea typeface="Montserrat"/>
                <a:cs typeface="Montserrat"/>
                <a:sym typeface="Montserrat"/>
              </a:rPr>
              <a:t> on Chemicals Control </a:t>
            </a:r>
            <a:endParaRPr sz="2400">
              <a:solidFill>
                <a:srgbClr val="FFFFFF"/>
              </a:solidFill>
              <a:latin typeface="Montserrat"/>
              <a:ea typeface="Montserrat"/>
              <a:cs typeface="Montserrat"/>
              <a:sym typeface="Montserrat"/>
            </a:endParaRPr>
          </a:p>
        </p:txBody>
      </p:sp>
      <p:pic>
        <p:nvPicPr>
          <p:cNvPr id="165" name="Google Shape;165;p27"/>
          <p:cNvPicPr preferRelativeResize="0"/>
          <p:nvPr/>
        </p:nvPicPr>
        <p:blipFill>
          <a:blip r:embed="rId6">
            <a:alphaModFix/>
          </a:blip>
          <a:stretch>
            <a:fillRect/>
          </a:stretch>
        </p:blipFill>
        <p:spPr>
          <a:xfrm>
            <a:off x="7911950" y="0"/>
            <a:ext cx="1232048" cy="6545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19382" l="892" r="5211" t="19086"/>
          <a:stretch/>
        </p:blipFill>
        <p:spPr>
          <a:xfrm>
            <a:off x="3887175" y="978625"/>
            <a:ext cx="5256824" cy="3942650"/>
          </a:xfrm>
          <a:prstGeom prst="rect">
            <a:avLst/>
          </a:prstGeom>
          <a:noFill/>
          <a:ln>
            <a:noFill/>
          </a:ln>
        </p:spPr>
      </p:pic>
      <p:sp>
        <p:nvSpPr>
          <p:cNvPr id="62" name="Google Shape;62;p14"/>
          <p:cNvSpPr txBox="1"/>
          <p:nvPr/>
        </p:nvSpPr>
        <p:spPr>
          <a:xfrm>
            <a:off x="2844850" y="115225"/>
            <a:ext cx="4369800" cy="86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10">
                <a:solidFill>
                  <a:srgbClr val="FFFFFF"/>
                </a:solidFill>
                <a:latin typeface="Montserrat"/>
                <a:ea typeface="Montserrat"/>
                <a:cs typeface="Montserrat"/>
                <a:sym typeface="Montserrat"/>
              </a:rPr>
              <a:t>The</a:t>
            </a:r>
            <a:r>
              <a:rPr lang="en">
                <a:latin typeface="Montserrat"/>
                <a:ea typeface="Montserrat"/>
                <a:cs typeface="Montserrat"/>
                <a:sym typeface="Montserrat"/>
              </a:rPr>
              <a:t> </a:t>
            </a:r>
            <a:r>
              <a:rPr b="1" lang="en" sz="3010">
                <a:solidFill>
                  <a:srgbClr val="FFFFFF"/>
                </a:solidFill>
                <a:latin typeface="Montserrat"/>
                <a:ea typeface="Montserrat"/>
                <a:cs typeface="Montserrat"/>
                <a:sym typeface="Montserrat"/>
              </a:rPr>
              <a:t>Problem</a:t>
            </a:r>
            <a:endParaRPr>
              <a:latin typeface="Montserrat"/>
              <a:ea typeface="Montserrat"/>
              <a:cs typeface="Montserrat"/>
              <a:sym typeface="Montserrat"/>
            </a:endParaRPr>
          </a:p>
          <a:p>
            <a:pPr indent="0" lvl="0" marL="0" rtl="0" algn="l">
              <a:spcBef>
                <a:spcPts val="0"/>
              </a:spcBef>
              <a:spcAft>
                <a:spcPts val="0"/>
              </a:spcAft>
              <a:buNone/>
            </a:pPr>
            <a:r>
              <a:t/>
            </a:r>
            <a:endParaRPr/>
          </a:p>
        </p:txBody>
      </p:sp>
      <p:sp>
        <p:nvSpPr>
          <p:cNvPr id="63" name="Google Shape;63;p14"/>
          <p:cNvSpPr txBox="1"/>
          <p:nvPr/>
        </p:nvSpPr>
        <p:spPr>
          <a:xfrm>
            <a:off x="586625" y="1055100"/>
            <a:ext cx="2901600" cy="411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10">
                <a:solidFill>
                  <a:schemeClr val="lt1"/>
                </a:solidFill>
                <a:latin typeface="Montserrat"/>
                <a:ea typeface="Montserrat"/>
                <a:cs typeface="Montserrat"/>
                <a:sym typeface="Montserrat"/>
              </a:rPr>
              <a:t>Hazardous</a:t>
            </a:r>
            <a:r>
              <a:rPr lang="en" sz="1810">
                <a:solidFill>
                  <a:schemeClr val="lt1"/>
                </a:solidFill>
                <a:latin typeface="Montserrat"/>
                <a:ea typeface="Montserrat"/>
                <a:cs typeface="Montserrat"/>
                <a:sym typeface="Montserrat"/>
              </a:rPr>
              <a:t> chemicals can negatively affect human health and the environment.</a:t>
            </a:r>
            <a:endParaRPr sz="181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810">
              <a:solidFill>
                <a:schemeClr val="lt1"/>
              </a:solidFill>
              <a:latin typeface="Montserrat"/>
              <a:ea typeface="Montserrat"/>
              <a:cs typeface="Montserrat"/>
              <a:sym typeface="Montserrat"/>
            </a:endParaRPr>
          </a:p>
          <a:p>
            <a:pPr indent="0" lvl="0" marL="0" rtl="0" algn="l">
              <a:spcBef>
                <a:spcPts val="0"/>
              </a:spcBef>
              <a:spcAft>
                <a:spcPts val="0"/>
              </a:spcAft>
              <a:buNone/>
            </a:pPr>
            <a:r>
              <a:rPr lang="en" sz="1810">
                <a:solidFill>
                  <a:schemeClr val="lt1"/>
                </a:solidFill>
                <a:latin typeface="Montserrat"/>
                <a:ea typeface="Montserrat"/>
                <a:cs typeface="Montserrat"/>
                <a:sym typeface="Montserrat"/>
              </a:rPr>
              <a:t>In this example from the African region, we can see how the impacts of certain chemicals can widely become a public health concern.</a:t>
            </a:r>
            <a:endParaRPr sz="181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81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810">
              <a:solidFill>
                <a:schemeClr val="lt1"/>
              </a:solidFill>
              <a:latin typeface="Montserrat"/>
              <a:ea typeface="Montserrat"/>
              <a:cs typeface="Montserrat"/>
              <a:sym typeface="Montserrat"/>
            </a:endParaRPr>
          </a:p>
        </p:txBody>
      </p:sp>
      <p:sp>
        <p:nvSpPr>
          <p:cNvPr id="64" name="Google Shape;64;p14"/>
          <p:cNvSpPr txBox="1"/>
          <p:nvPr/>
        </p:nvSpPr>
        <p:spPr>
          <a:xfrm>
            <a:off x="2784300" y="4867200"/>
            <a:ext cx="6359700" cy="30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lang="en" sz="810" u="sng">
                <a:solidFill>
                  <a:srgbClr val="64AFE2"/>
                </a:solidFill>
                <a:latin typeface="Montserrat"/>
                <a:ea typeface="Montserrat"/>
                <a:cs typeface="Montserrat"/>
                <a:sym typeface="Montserrat"/>
                <a:hlinkClick r:id="rId4">
                  <a:extLst>
                    <a:ext uri="{A12FA001-AC4F-418D-AE19-62706E023703}">
                      <ahyp:hlinkClr val="tx"/>
                    </a:ext>
                  </a:extLst>
                </a:hlinkClick>
              </a:rPr>
              <a:t>https://www.afro.who.int/publications/chemicals-public-health-concern-african-region-and-their-management-regional</a:t>
            </a:r>
            <a:r>
              <a:rPr lang="en" sz="810">
                <a:solidFill>
                  <a:srgbClr val="64AFE2"/>
                </a:solidFill>
                <a:latin typeface="Montserrat"/>
                <a:ea typeface="Montserrat"/>
                <a:cs typeface="Montserrat"/>
                <a:sym typeface="Montserrat"/>
              </a:rPr>
              <a:t> </a:t>
            </a:r>
            <a:endParaRPr sz="1300">
              <a:solidFill>
                <a:srgbClr val="64AFE2"/>
              </a:solidFill>
            </a:endParaRPr>
          </a:p>
        </p:txBody>
      </p:sp>
      <p:pic>
        <p:nvPicPr>
          <p:cNvPr id="65" name="Google Shape;65;p14"/>
          <p:cNvPicPr preferRelativeResize="0"/>
          <p:nvPr/>
        </p:nvPicPr>
        <p:blipFill>
          <a:blip r:embed="rId5">
            <a:alphaModFix/>
          </a:blip>
          <a:stretch>
            <a:fillRect/>
          </a:stretch>
        </p:blipFill>
        <p:spPr>
          <a:xfrm>
            <a:off x="7911950" y="0"/>
            <a:ext cx="1232048" cy="654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b="23923" l="4327" r="1599" t="20671"/>
          <a:stretch/>
        </p:blipFill>
        <p:spPr>
          <a:xfrm>
            <a:off x="0" y="1062700"/>
            <a:ext cx="5090699" cy="3818025"/>
          </a:xfrm>
          <a:prstGeom prst="rect">
            <a:avLst/>
          </a:prstGeom>
          <a:noFill/>
          <a:ln>
            <a:noFill/>
          </a:ln>
        </p:spPr>
      </p:pic>
      <p:sp>
        <p:nvSpPr>
          <p:cNvPr id="71" name="Google Shape;71;p15"/>
          <p:cNvSpPr txBox="1"/>
          <p:nvPr/>
        </p:nvSpPr>
        <p:spPr>
          <a:xfrm>
            <a:off x="5345425" y="1062700"/>
            <a:ext cx="3613800" cy="327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10">
                <a:solidFill>
                  <a:schemeClr val="lt1"/>
                </a:solidFill>
                <a:latin typeface="Montserrat"/>
                <a:ea typeface="Montserrat"/>
                <a:cs typeface="Montserrat"/>
                <a:sym typeface="Montserrat"/>
              </a:rPr>
              <a:t>To prevent chemicals from becoming a burden for countries, there needs to be a </a:t>
            </a:r>
            <a:r>
              <a:rPr b="1" lang="en" sz="1810">
                <a:solidFill>
                  <a:srgbClr val="C0E07D"/>
                </a:solidFill>
                <a:latin typeface="Montserrat"/>
                <a:ea typeface="Montserrat"/>
                <a:cs typeface="Montserrat"/>
                <a:sym typeface="Montserrat"/>
              </a:rPr>
              <a:t>control</a:t>
            </a:r>
            <a:r>
              <a:rPr lang="en" sz="1810">
                <a:solidFill>
                  <a:srgbClr val="C0E07D"/>
                </a:solidFill>
                <a:latin typeface="Montserrat"/>
                <a:ea typeface="Montserrat"/>
                <a:cs typeface="Montserrat"/>
                <a:sym typeface="Montserrat"/>
              </a:rPr>
              <a:t> </a:t>
            </a:r>
            <a:r>
              <a:rPr b="1" lang="en" sz="1810">
                <a:solidFill>
                  <a:srgbClr val="C0E07D"/>
                </a:solidFill>
                <a:latin typeface="Montserrat"/>
                <a:ea typeface="Montserrat"/>
                <a:cs typeface="Montserrat"/>
                <a:sym typeface="Montserrat"/>
              </a:rPr>
              <a:t>system</a:t>
            </a:r>
            <a:r>
              <a:rPr lang="en" sz="1810">
                <a:solidFill>
                  <a:schemeClr val="lt1"/>
                </a:solidFill>
                <a:latin typeface="Montserrat"/>
                <a:ea typeface="Montserrat"/>
                <a:cs typeface="Montserrat"/>
                <a:sym typeface="Montserrat"/>
              </a:rPr>
              <a:t> to avoid harm and promote the use of safe chemicals.</a:t>
            </a:r>
            <a:endParaRPr sz="181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810">
              <a:solidFill>
                <a:schemeClr val="lt1"/>
              </a:solidFill>
              <a:latin typeface="Montserrat"/>
              <a:ea typeface="Montserrat"/>
              <a:cs typeface="Montserrat"/>
              <a:sym typeface="Montserrat"/>
            </a:endParaRPr>
          </a:p>
          <a:p>
            <a:pPr indent="0" lvl="0" marL="0" rtl="0" algn="l">
              <a:spcBef>
                <a:spcPts val="0"/>
              </a:spcBef>
              <a:spcAft>
                <a:spcPts val="0"/>
              </a:spcAft>
              <a:buNone/>
            </a:pPr>
            <a:r>
              <a:rPr lang="en" sz="1810">
                <a:solidFill>
                  <a:schemeClr val="lt1"/>
                </a:solidFill>
                <a:latin typeface="Montserrat"/>
                <a:ea typeface="Montserrat"/>
                <a:cs typeface="Montserrat"/>
                <a:sym typeface="Montserrat"/>
              </a:rPr>
              <a:t>This is why we need </a:t>
            </a:r>
            <a:endParaRPr sz="1810">
              <a:solidFill>
                <a:schemeClr val="lt1"/>
              </a:solidFill>
              <a:latin typeface="Montserrat"/>
              <a:ea typeface="Montserrat"/>
              <a:cs typeface="Montserrat"/>
              <a:sym typeface="Montserrat"/>
            </a:endParaRPr>
          </a:p>
          <a:p>
            <a:pPr indent="0" lvl="0" marL="0" rtl="0" algn="l">
              <a:spcBef>
                <a:spcPts val="0"/>
              </a:spcBef>
              <a:spcAft>
                <a:spcPts val="0"/>
              </a:spcAft>
              <a:buNone/>
            </a:pPr>
            <a:r>
              <a:rPr b="1" lang="en" sz="2810">
                <a:solidFill>
                  <a:srgbClr val="C0E07D"/>
                </a:solidFill>
                <a:latin typeface="Montserrat"/>
                <a:ea typeface="Montserrat"/>
                <a:cs typeface="Montserrat"/>
                <a:sym typeface="Montserrat"/>
              </a:rPr>
              <a:t>chemicals governance</a:t>
            </a:r>
            <a:r>
              <a:rPr lang="en" sz="2810">
                <a:solidFill>
                  <a:schemeClr val="lt1"/>
                </a:solidFill>
                <a:latin typeface="Montserrat"/>
                <a:ea typeface="Montserrat"/>
                <a:cs typeface="Montserrat"/>
                <a:sym typeface="Montserrat"/>
              </a:rPr>
              <a:t>.</a:t>
            </a:r>
            <a:endParaRPr>
              <a:solidFill>
                <a:schemeClr val="lt1"/>
              </a:solidFill>
              <a:latin typeface="Montserrat"/>
              <a:ea typeface="Montserrat"/>
              <a:cs typeface="Montserrat"/>
              <a:sym typeface="Montserrat"/>
            </a:endParaRPr>
          </a:p>
        </p:txBody>
      </p:sp>
      <p:sp>
        <p:nvSpPr>
          <p:cNvPr id="72" name="Google Shape;72;p15"/>
          <p:cNvSpPr txBox="1"/>
          <p:nvPr/>
        </p:nvSpPr>
        <p:spPr>
          <a:xfrm>
            <a:off x="0" y="4834200"/>
            <a:ext cx="6737700" cy="30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810" u="sng">
                <a:solidFill>
                  <a:srgbClr val="64AFE2"/>
                </a:solidFill>
                <a:latin typeface="Century Schoolbook"/>
                <a:ea typeface="Century Schoolbook"/>
                <a:cs typeface="Century Schoolbook"/>
                <a:sym typeface="Century Schoolbook"/>
                <a:hlinkClick r:id="rId4">
                  <a:extLst>
                    <a:ext uri="{A12FA001-AC4F-418D-AE19-62706E023703}">
                      <ahyp:hlinkClr val="tx"/>
                    </a:ext>
                  </a:extLst>
                </a:hlinkClick>
              </a:rPr>
              <a:t>https://www.afro.who.int/publications/chemicals-public-health-concern-african-region-and-their-management-regional</a:t>
            </a:r>
            <a:r>
              <a:rPr lang="en" sz="810">
                <a:solidFill>
                  <a:srgbClr val="64AFE2"/>
                </a:solidFill>
                <a:latin typeface="Century Schoolbook"/>
                <a:ea typeface="Century Schoolbook"/>
                <a:cs typeface="Century Schoolbook"/>
                <a:sym typeface="Century Schoolbook"/>
              </a:rPr>
              <a:t> </a:t>
            </a:r>
            <a:endParaRPr sz="1300">
              <a:solidFill>
                <a:srgbClr val="64AFE2"/>
              </a:solidFill>
            </a:endParaRPr>
          </a:p>
        </p:txBody>
      </p:sp>
      <p:sp>
        <p:nvSpPr>
          <p:cNvPr id="73" name="Google Shape;73;p15"/>
          <p:cNvSpPr txBox="1"/>
          <p:nvPr/>
        </p:nvSpPr>
        <p:spPr>
          <a:xfrm>
            <a:off x="2844850" y="115225"/>
            <a:ext cx="4369800" cy="86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10">
                <a:solidFill>
                  <a:srgbClr val="FFFFFF"/>
                </a:solidFill>
                <a:latin typeface="Montserrat"/>
                <a:ea typeface="Montserrat"/>
                <a:cs typeface="Montserrat"/>
                <a:sym typeface="Montserrat"/>
              </a:rPr>
              <a:t>The</a:t>
            </a:r>
            <a:r>
              <a:rPr lang="en">
                <a:latin typeface="Montserrat"/>
                <a:ea typeface="Montserrat"/>
                <a:cs typeface="Montserrat"/>
                <a:sym typeface="Montserrat"/>
              </a:rPr>
              <a:t> </a:t>
            </a:r>
            <a:r>
              <a:rPr b="1" lang="en" sz="3010">
                <a:solidFill>
                  <a:srgbClr val="FFFFFF"/>
                </a:solidFill>
                <a:latin typeface="Montserrat"/>
                <a:ea typeface="Montserrat"/>
                <a:cs typeface="Montserrat"/>
                <a:sym typeface="Montserrat"/>
              </a:rPr>
              <a:t>Problem</a:t>
            </a:r>
            <a:endParaRPr>
              <a:latin typeface="Montserrat"/>
              <a:ea typeface="Montserrat"/>
              <a:cs typeface="Montserrat"/>
              <a:sym typeface="Montserrat"/>
            </a:endParaRPr>
          </a:p>
          <a:p>
            <a:pPr indent="0" lvl="0" marL="0" rtl="0" algn="l">
              <a:spcBef>
                <a:spcPts val="0"/>
              </a:spcBef>
              <a:spcAft>
                <a:spcPts val="0"/>
              </a:spcAft>
              <a:buNone/>
            </a:pPr>
            <a:r>
              <a:t/>
            </a:r>
            <a:endParaRPr/>
          </a:p>
        </p:txBody>
      </p:sp>
      <p:pic>
        <p:nvPicPr>
          <p:cNvPr id="74" name="Google Shape;74;p15"/>
          <p:cNvPicPr preferRelativeResize="0"/>
          <p:nvPr/>
        </p:nvPicPr>
        <p:blipFill>
          <a:blip r:embed="rId5">
            <a:alphaModFix/>
          </a:blip>
          <a:stretch>
            <a:fillRect/>
          </a:stretch>
        </p:blipFill>
        <p:spPr>
          <a:xfrm>
            <a:off x="7911950" y="0"/>
            <a:ext cx="1232048" cy="6545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idx="1" type="body"/>
          </p:nvPr>
        </p:nvSpPr>
        <p:spPr>
          <a:xfrm>
            <a:off x="500500" y="447250"/>
            <a:ext cx="8312400" cy="4503000"/>
          </a:xfrm>
          <a:prstGeom prst="rect">
            <a:avLst/>
          </a:prstGeom>
          <a:ln>
            <a:noFill/>
          </a:ln>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sz="2637">
                <a:solidFill>
                  <a:srgbClr val="FFFFFF"/>
                </a:solidFill>
                <a:latin typeface="Montserrat"/>
                <a:ea typeface="Montserrat"/>
                <a:cs typeface="Montserrat"/>
                <a:sym typeface="Montserrat"/>
              </a:rPr>
              <a:t>The </a:t>
            </a:r>
            <a:r>
              <a:rPr b="1" lang="en" sz="2637">
                <a:solidFill>
                  <a:srgbClr val="FFFFFF"/>
                </a:solidFill>
                <a:latin typeface="Montserrat"/>
                <a:ea typeface="Montserrat"/>
                <a:cs typeface="Montserrat"/>
                <a:sym typeface="Montserrat"/>
              </a:rPr>
              <a:t>general objective</a:t>
            </a:r>
            <a:r>
              <a:rPr lang="en" sz="2637">
                <a:solidFill>
                  <a:srgbClr val="FFFFFF"/>
                </a:solidFill>
                <a:latin typeface="Montserrat"/>
                <a:ea typeface="Montserrat"/>
                <a:cs typeface="Montserrat"/>
                <a:sym typeface="Montserrat"/>
              </a:rPr>
              <a:t> of chemicals governance is </a:t>
            </a:r>
            <a:endParaRPr sz="2637">
              <a:solidFill>
                <a:srgbClr val="FFFFFF"/>
              </a:solidFill>
              <a:latin typeface="Montserrat"/>
              <a:ea typeface="Montserrat"/>
              <a:cs typeface="Montserrat"/>
              <a:sym typeface="Montserrat"/>
            </a:endParaRPr>
          </a:p>
          <a:p>
            <a:pPr indent="0" lvl="0" marL="0" rtl="0" algn="l">
              <a:spcBef>
                <a:spcPts val="0"/>
              </a:spcBef>
              <a:spcAft>
                <a:spcPts val="0"/>
              </a:spcAft>
              <a:buNone/>
            </a:pPr>
            <a:r>
              <a:rPr lang="en" sz="2637">
                <a:solidFill>
                  <a:srgbClr val="FFFFFF"/>
                </a:solidFill>
                <a:latin typeface="Montserrat"/>
                <a:ea typeface="Montserrat"/>
                <a:cs typeface="Montserrat"/>
                <a:sym typeface="Montserrat"/>
              </a:rPr>
              <a:t>ensuring the </a:t>
            </a:r>
            <a:r>
              <a:rPr b="1" lang="en" sz="2637">
                <a:solidFill>
                  <a:srgbClr val="C0E07D"/>
                </a:solidFill>
                <a:latin typeface="Montserrat"/>
                <a:ea typeface="Montserrat"/>
                <a:cs typeface="Montserrat"/>
                <a:sym typeface="Montserrat"/>
              </a:rPr>
              <a:t>protection</a:t>
            </a:r>
            <a:r>
              <a:rPr lang="en" sz="2637">
                <a:solidFill>
                  <a:srgbClr val="C0E07D"/>
                </a:solidFill>
                <a:latin typeface="Montserrat"/>
                <a:ea typeface="Montserrat"/>
                <a:cs typeface="Montserrat"/>
                <a:sym typeface="Montserrat"/>
              </a:rPr>
              <a:t> </a:t>
            </a:r>
            <a:r>
              <a:rPr b="1" lang="en" sz="2637">
                <a:solidFill>
                  <a:srgbClr val="C0E07D"/>
                </a:solidFill>
                <a:latin typeface="Montserrat"/>
                <a:ea typeface="Montserrat"/>
                <a:cs typeface="Montserrat"/>
                <a:sym typeface="Montserrat"/>
              </a:rPr>
              <a:t>of people’s health and the environment</a:t>
            </a:r>
            <a:r>
              <a:rPr lang="en" sz="2637">
                <a:solidFill>
                  <a:srgbClr val="FFFFFF"/>
                </a:solidFill>
                <a:latin typeface="Montserrat"/>
                <a:ea typeface="Montserrat"/>
                <a:cs typeface="Montserrat"/>
                <a:sym typeface="Montserrat"/>
              </a:rPr>
              <a:t> by establishing rules to prevent and minimize the harmful impacts of chemicals.</a:t>
            </a:r>
            <a:endParaRPr sz="2637">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2637">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2637">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2637">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2637">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3137">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3137">
              <a:solidFill>
                <a:srgbClr val="FFFFFF"/>
              </a:solidFill>
              <a:latin typeface="Montserrat"/>
              <a:ea typeface="Montserrat"/>
              <a:cs typeface="Montserrat"/>
              <a:sym typeface="Montserrat"/>
            </a:endParaRPr>
          </a:p>
          <a:p>
            <a:pPr indent="0" lvl="0" marL="0" rtl="0" algn="l">
              <a:spcBef>
                <a:spcPts val="0"/>
              </a:spcBef>
              <a:spcAft>
                <a:spcPts val="0"/>
              </a:spcAft>
              <a:buNone/>
            </a:pPr>
            <a:r>
              <a:rPr lang="en" sz="2637">
                <a:solidFill>
                  <a:srgbClr val="FFFFFF"/>
                </a:solidFill>
                <a:latin typeface="Montserrat"/>
                <a:ea typeface="Montserrat"/>
                <a:cs typeface="Montserrat"/>
                <a:sym typeface="Montserrat"/>
              </a:rPr>
              <a:t>By controlling chemicals, States</a:t>
            </a:r>
            <a:r>
              <a:rPr lang="en" sz="2637">
                <a:solidFill>
                  <a:srgbClr val="FFFFFF"/>
                </a:solidFill>
                <a:latin typeface="Montserrat"/>
                <a:ea typeface="Montserrat"/>
                <a:cs typeface="Montserrat"/>
                <a:sym typeface="Montserrat"/>
              </a:rPr>
              <a:t> </a:t>
            </a:r>
            <a:r>
              <a:rPr lang="en" sz="2637">
                <a:solidFill>
                  <a:srgbClr val="FFFFFF"/>
                </a:solidFill>
                <a:latin typeface="Montserrat"/>
                <a:ea typeface="Montserrat"/>
                <a:cs typeface="Montserrat"/>
                <a:sym typeface="Montserrat"/>
              </a:rPr>
              <a:t>also suppor</a:t>
            </a:r>
            <a:r>
              <a:rPr lang="en" sz="2637">
                <a:solidFill>
                  <a:srgbClr val="FFFFFF"/>
                </a:solidFill>
                <a:latin typeface="Montserrat"/>
                <a:ea typeface="Montserrat"/>
                <a:cs typeface="Montserrat"/>
                <a:sym typeface="Montserrat"/>
              </a:rPr>
              <a:t>t</a:t>
            </a:r>
            <a:r>
              <a:rPr lang="en" sz="2637">
                <a:solidFill>
                  <a:srgbClr val="FFFFFF"/>
                </a:solidFill>
                <a:latin typeface="Montserrat"/>
                <a:ea typeface="Montserrat"/>
                <a:cs typeface="Montserrat"/>
                <a:sym typeface="Montserrat"/>
              </a:rPr>
              <a:t> innovation of safe chemicals, and ensure the same rules for companies.</a:t>
            </a:r>
            <a:endParaRPr sz="2810">
              <a:solidFill>
                <a:schemeClr val="lt1"/>
              </a:solidFill>
              <a:latin typeface="Montserrat"/>
              <a:ea typeface="Montserrat"/>
              <a:cs typeface="Montserrat"/>
              <a:sym typeface="Montserrat"/>
            </a:endParaRPr>
          </a:p>
        </p:txBody>
      </p:sp>
      <p:pic>
        <p:nvPicPr>
          <p:cNvPr id="80" name="Google Shape;80;p16"/>
          <p:cNvPicPr preferRelativeResize="0"/>
          <p:nvPr/>
        </p:nvPicPr>
        <p:blipFill rotWithShape="1">
          <a:blip r:embed="rId3">
            <a:alphaModFix/>
          </a:blip>
          <a:srcRect b="6599" l="0" r="0" t="-6600"/>
          <a:stretch/>
        </p:blipFill>
        <p:spPr>
          <a:xfrm>
            <a:off x="3582763" y="1709525"/>
            <a:ext cx="1978475" cy="1978450"/>
          </a:xfrm>
          <a:prstGeom prst="rect">
            <a:avLst/>
          </a:prstGeom>
          <a:noFill/>
          <a:ln>
            <a:noFill/>
          </a:ln>
        </p:spPr>
      </p:pic>
      <p:pic>
        <p:nvPicPr>
          <p:cNvPr id="81" name="Google Shape;81;p16"/>
          <p:cNvPicPr preferRelativeResize="0"/>
          <p:nvPr/>
        </p:nvPicPr>
        <p:blipFill>
          <a:blip r:embed="rId4">
            <a:alphaModFix/>
          </a:blip>
          <a:stretch>
            <a:fillRect/>
          </a:stretch>
        </p:blipFill>
        <p:spPr>
          <a:xfrm>
            <a:off x="7911950" y="0"/>
            <a:ext cx="1232048" cy="654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266175" y="425975"/>
            <a:ext cx="8520600" cy="372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b="1" lang="en" sz="2010">
                <a:solidFill>
                  <a:srgbClr val="FFFFFF"/>
                </a:solidFill>
                <a:latin typeface="Montserrat"/>
                <a:ea typeface="Montserrat"/>
                <a:cs typeface="Montserrat"/>
                <a:sym typeface="Montserrat"/>
              </a:rPr>
              <a:t>To start: </a:t>
            </a:r>
            <a:endParaRPr b="1" sz="201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SzPts val="990"/>
              <a:buNone/>
            </a:pPr>
            <a:r>
              <a:rPr b="1" lang="en" sz="3010">
                <a:solidFill>
                  <a:srgbClr val="FFFFFF"/>
                </a:solidFill>
                <a:latin typeface="Montserrat"/>
                <a:ea typeface="Montserrat"/>
                <a:cs typeface="Montserrat"/>
                <a:sym typeface="Montserrat"/>
              </a:rPr>
              <a:t>Governments already have </a:t>
            </a:r>
            <a:r>
              <a:rPr b="1" lang="en" sz="3010">
                <a:solidFill>
                  <a:srgbClr val="C0E07D"/>
                </a:solidFill>
                <a:latin typeface="Montserrat"/>
                <a:ea typeface="Montserrat"/>
                <a:cs typeface="Montserrat"/>
                <a:sym typeface="Montserrat"/>
              </a:rPr>
              <a:t>obligations</a:t>
            </a:r>
            <a:r>
              <a:rPr b="1" lang="en" sz="3010">
                <a:solidFill>
                  <a:srgbClr val="FFFFFF"/>
                </a:solidFill>
                <a:latin typeface="Montserrat"/>
                <a:ea typeface="Montserrat"/>
                <a:cs typeface="Montserrat"/>
                <a:sym typeface="Montserrat"/>
              </a:rPr>
              <a:t> </a:t>
            </a:r>
            <a:r>
              <a:rPr b="1" lang="en" sz="3010">
                <a:solidFill>
                  <a:srgbClr val="FFFFFF"/>
                </a:solidFill>
                <a:latin typeface="Montserrat"/>
                <a:ea typeface="Montserrat"/>
                <a:cs typeface="Montserrat"/>
                <a:sym typeface="Montserrat"/>
              </a:rPr>
              <a:t>to manage chemicals &amp; waste, in:</a:t>
            </a:r>
            <a:endParaRPr sz="2920">
              <a:solidFill>
                <a:srgbClr val="FFFFFF"/>
              </a:solidFill>
              <a:latin typeface="Montserrat"/>
              <a:ea typeface="Montserrat"/>
              <a:cs typeface="Montserrat"/>
              <a:sym typeface="Montserrat"/>
            </a:endParaRPr>
          </a:p>
        </p:txBody>
      </p:sp>
      <p:sp>
        <p:nvSpPr>
          <p:cNvPr id="87" name="Google Shape;87;p17"/>
          <p:cNvSpPr txBox="1"/>
          <p:nvPr>
            <p:ph idx="1" type="body"/>
          </p:nvPr>
        </p:nvSpPr>
        <p:spPr>
          <a:xfrm>
            <a:off x="810675" y="1629300"/>
            <a:ext cx="7325400" cy="3279000"/>
          </a:xfrm>
          <a:prstGeom prst="rect">
            <a:avLst/>
          </a:prstGeom>
        </p:spPr>
        <p:txBody>
          <a:bodyPr anchorCtr="0" anchor="t" bIns="91425" lIns="91425" spcFirstLastPara="1" rIns="91425" wrap="square" tIns="91425">
            <a:normAutofit fontScale="85000" lnSpcReduction="20000"/>
          </a:bodyPr>
          <a:lstStyle/>
          <a:p>
            <a:pPr indent="0" lvl="0" marL="457200" rtl="0" algn="ctr">
              <a:lnSpc>
                <a:spcPct val="105000"/>
              </a:lnSpc>
              <a:spcBef>
                <a:spcPts val="0"/>
              </a:spcBef>
              <a:spcAft>
                <a:spcPts val="0"/>
              </a:spcAft>
              <a:buNone/>
            </a:pPr>
            <a:r>
              <a:t/>
            </a:r>
            <a:endParaRPr sz="2437">
              <a:solidFill>
                <a:srgbClr val="FFFFFF"/>
              </a:solidFill>
              <a:latin typeface="Century Schoolbook"/>
              <a:ea typeface="Century Schoolbook"/>
              <a:cs typeface="Century Schoolbook"/>
              <a:sym typeface="Century Schoolbook"/>
            </a:endParaRPr>
          </a:p>
          <a:p>
            <a:pPr indent="0" lvl="0" marL="0" rtl="0" algn="l">
              <a:lnSpc>
                <a:spcPct val="105000"/>
              </a:lnSpc>
              <a:spcBef>
                <a:spcPts val="0"/>
              </a:spcBef>
              <a:spcAft>
                <a:spcPts val="0"/>
              </a:spcAft>
              <a:buNone/>
            </a:pPr>
            <a:r>
              <a:t/>
            </a:r>
            <a:endParaRPr sz="2337">
              <a:solidFill>
                <a:srgbClr val="FFFFFF"/>
              </a:solidFill>
              <a:latin typeface="Century Schoolbook"/>
              <a:ea typeface="Century Schoolbook"/>
              <a:cs typeface="Century Schoolbook"/>
              <a:sym typeface="Century Schoolbook"/>
            </a:endParaRPr>
          </a:p>
          <a:p>
            <a:pPr indent="-359231" lvl="0" marL="457200" rtl="0" algn="l">
              <a:lnSpc>
                <a:spcPct val="115000"/>
              </a:lnSpc>
              <a:spcBef>
                <a:spcPts val="0"/>
              </a:spcBef>
              <a:spcAft>
                <a:spcPts val="0"/>
              </a:spcAft>
              <a:buClr>
                <a:srgbClr val="FFFFFF"/>
              </a:buClr>
              <a:buSzPct val="100000"/>
              <a:buFont typeface="Montserrat"/>
              <a:buChar char="●"/>
            </a:pPr>
            <a:r>
              <a:rPr lang="en" sz="2420">
                <a:solidFill>
                  <a:srgbClr val="FFFFFF"/>
                </a:solidFill>
                <a:latin typeface="Montserrat"/>
                <a:ea typeface="Montserrat"/>
                <a:cs typeface="Montserrat"/>
                <a:sym typeface="Montserrat"/>
              </a:rPr>
              <a:t>Chemicals and Waste Treaties,</a:t>
            </a:r>
            <a:endParaRPr sz="2420">
              <a:solidFill>
                <a:srgbClr val="FFFFFF"/>
              </a:solidFill>
              <a:latin typeface="Montserrat"/>
              <a:ea typeface="Montserrat"/>
              <a:cs typeface="Montserrat"/>
              <a:sym typeface="Montserrat"/>
            </a:endParaRPr>
          </a:p>
          <a:p>
            <a:pPr indent="-359231" lvl="0" marL="457200" rtl="0" algn="l">
              <a:lnSpc>
                <a:spcPct val="115000"/>
              </a:lnSpc>
              <a:spcBef>
                <a:spcPts val="0"/>
              </a:spcBef>
              <a:spcAft>
                <a:spcPts val="0"/>
              </a:spcAft>
              <a:buClr>
                <a:srgbClr val="FFFFFF"/>
              </a:buClr>
              <a:buSzPct val="93346"/>
              <a:buFont typeface="Montserrat"/>
              <a:buChar char="●"/>
            </a:pPr>
            <a:r>
              <a:rPr lang="en" sz="2592">
                <a:solidFill>
                  <a:schemeClr val="lt1"/>
                </a:solidFill>
                <a:latin typeface="Montserrat"/>
                <a:ea typeface="Montserrat"/>
                <a:cs typeface="Montserrat"/>
                <a:sym typeface="Montserrat"/>
              </a:rPr>
              <a:t>Human Rights Law,</a:t>
            </a:r>
            <a:endParaRPr sz="2592">
              <a:solidFill>
                <a:schemeClr val="lt1"/>
              </a:solidFill>
              <a:latin typeface="Montserrat"/>
              <a:ea typeface="Montserrat"/>
              <a:cs typeface="Montserrat"/>
              <a:sym typeface="Montserrat"/>
            </a:endParaRPr>
          </a:p>
          <a:p>
            <a:pPr indent="-368542" lvl="0" marL="457200" rtl="0" algn="l">
              <a:lnSpc>
                <a:spcPct val="115000"/>
              </a:lnSpc>
              <a:spcBef>
                <a:spcPts val="0"/>
              </a:spcBef>
              <a:spcAft>
                <a:spcPts val="0"/>
              </a:spcAft>
              <a:buClr>
                <a:schemeClr val="lt1"/>
              </a:buClr>
              <a:buSzPct val="100000"/>
              <a:buFont typeface="Montserrat"/>
              <a:buChar char="●"/>
            </a:pPr>
            <a:r>
              <a:rPr lang="en" sz="2592">
                <a:solidFill>
                  <a:schemeClr val="lt1"/>
                </a:solidFill>
                <a:latin typeface="Montserrat"/>
                <a:ea typeface="Montserrat"/>
                <a:cs typeface="Montserrat"/>
                <a:sym typeface="Montserrat"/>
              </a:rPr>
              <a:t>International Environmental Law,</a:t>
            </a:r>
            <a:endParaRPr sz="2592">
              <a:solidFill>
                <a:schemeClr val="lt1"/>
              </a:solidFill>
              <a:latin typeface="Montserrat"/>
              <a:ea typeface="Montserrat"/>
              <a:cs typeface="Montserrat"/>
              <a:sym typeface="Montserrat"/>
            </a:endParaRPr>
          </a:p>
          <a:p>
            <a:pPr indent="-368542" lvl="0" marL="457200" rtl="0" algn="l">
              <a:lnSpc>
                <a:spcPct val="115000"/>
              </a:lnSpc>
              <a:spcBef>
                <a:spcPts val="0"/>
              </a:spcBef>
              <a:spcAft>
                <a:spcPts val="0"/>
              </a:spcAft>
              <a:buClr>
                <a:schemeClr val="lt1"/>
              </a:buClr>
              <a:buSzPct val="100000"/>
              <a:buFont typeface="Montserrat"/>
              <a:buChar char="●"/>
            </a:pPr>
            <a:r>
              <a:rPr lang="en" sz="2592">
                <a:solidFill>
                  <a:schemeClr val="lt1"/>
                </a:solidFill>
                <a:latin typeface="Montserrat"/>
                <a:ea typeface="Montserrat"/>
                <a:cs typeface="Montserrat"/>
                <a:sym typeface="Montserrat"/>
              </a:rPr>
              <a:t>Constitutions and National Laws, etc.</a:t>
            </a:r>
            <a:endParaRPr sz="2592">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3309">
              <a:solidFill>
                <a:schemeClr val="lt1"/>
              </a:solidFill>
              <a:latin typeface="Montserrat"/>
              <a:ea typeface="Montserrat"/>
              <a:cs typeface="Montserrat"/>
              <a:sym typeface="Montserrat"/>
            </a:endParaRPr>
          </a:p>
          <a:p>
            <a:pPr indent="0" lvl="0" marL="0" rtl="0" algn="l">
              <a:spcBef>
                <a:spcPts val="0"/>
              </a:spcBef>
              <a:spcAft>
                <a:spcPts val="0"/>
              </a:spcAft>
              <a:buNone/>
            </a:pPr>
            <a:r>
              <a:rPr lang="en" sz="3309">
                <a:solidFill>
                  <a:schemeClr val="lt1"/>
                </a:solidFill>
                <a:latin typeface="Montserrat"/>
                <a:ea typeface="Montserrat"/>
                <a:cs typeface="Montserrat"/>
                <a:sym typeface="Montserrat"/>
              </a:rPr>
              <a:t>The 2030 Agenda and SAICM also set chemicals-related goals and targets.</a:t>
            </a:r>
            <a:endParaRPr sz="3309">
              <a:solidFill>
                <a:schemeClr val="lt1"/>
              </a:solidFill>
              <a:latin typeface="Montserrat"/>
              <a:ea typeface="Montserrat"/>
              <a:cs typeface="Montserrat"/>
              <a:sym typeface="Montserrat"/>
            </a:endParaRPr>
          </a:p>
        </p:txBody>
      </p:sp>
      <p:pic>
        <p:nvPicPr>
          <p:cNvPr id="88" name="Google Shape;88;p17"/>
          <p:cNvPicPr preferRelativeResize="0"/>
          <p:nvPr/>
        </p:nvPicPr>
        <p:blipFill>
          <a:blip r:embed="rId3">
            <a:alphaModFix/>
          </a:blip>
          <a:stretch>
            <a:fillRect/>
          </a:stretch>
        </p:blipFill>
        <p:spPr>
          <a:xfrm>
            <a:off x="7911950" y="0"/>
            <a:ext cx="1232048" cy="654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b="1" lang="en" sz="3909">
                <a:solidFill>
                  <a:srgbClr val="FFFFFF"/>
                </a:solidFill>
                <a:latin typeface="Montserrat"/>
                <a:ea typeface="Montserrat"/>
                <a:cs typeface="Montserrat"/>
                <a:sym typeface="Montserrat"/>
              </a:rPr>
              <a:t>Chemicals Governance </a:t>
            </a:r>
            <a:endParaRPr b="1" sz="3909">
              <a:solidFill>
                <a:srgbClr val="FFFFFF"/>
              </a:solidFill>
              <a:latin typeface="Montserrat"/>
              <a:ea typeface="Montserrat"/>
              <a:cs typeface="Montserrat"/>
              <a:sym typeface="Montserrat"/>
            </a:endParaRPr>
          </a:p>
          <a:p>
            <a:pPr indent="0" lvl="0" marL="0" rtl="0" algn="ctr">
              <a:lnSpc>
                <a:spcPct val="115000"/>
              </a:lnSpc>
              <a:spcBef>
                <a:spcPts val="0"/>
              </a:spcBef>
              <a:spcAft>
                <a:spcPts val="0"/>
              </a:spcAft>
              <a:buSzPts val="990"/>
              <a:buNone/>
            </a:pPr>
            <a:r>
              <a:rPr b="1" lang="en" sz="3909">
                <a:solidFill>
                  <a:srgbClr val="FFFFFF"/>
                </a:solidFill>
                <a:latin typeface="Montserrat"/>
                <a:ea typeface="Montserrat"/>
                <a:cs typeface="Montserrat"/>
                <a:sym typeface="Montserrat"/>
              </a:rPr>
              <a:t>Made Simple</a:t>
            </a:r>
            <a:endParaRPr sz="3820">
              <a:solidFill>
                <a:srgbClr val="FFFFFF"/>
              </a:solidFill>
              <a:latin typeface="Montserrat"/>
              <a:ea typeface="Montserrat"/>
              <a:cs typeface="Montserrat"/>
              <a:sym typeface="Montserrat"/>
            </a:endParaRPr>
          </a:p>
        </p:txBody>
      </p:sp>
      <p:sp>
        <p:nvSpPr>
          <p:cNvPr id="94" name="Google Shape;94;p18"/>
          <p:cNvSpPr txBox="1"/>
          <p:nvPr>
            <p:ph idx="1" type="body"/>
          </p:nvPr>
        </p:nvSpPr>
        <p:spPr>
          <a:xfrm>
            <a:off x="556800" y="1938125"/>
            <a:ext cx="8030400" cy="2970300"/>
          </a:xfrm>
          <a:prstGeom prst="rect">
            <a:avLst/>
          </a:prstGeom>
        </p:spPr>
        <p:txBody>
          <a:bodyPr anchorCtr="0" anchor="t" bIns="91425" lIns="91425" spcFirstLastPara="1" rIns="91425" wrap="square" tIns="91425">
            <a:normAutofit fontScale="77500" lnSpcReduction="10000"/>
          </a:bodyPr>
          <a:lstStyle/>
          <a:p>
            <a:pPr indent="0" lvl="0" marL="0" rtl="0" algn="ctr">
              <a:lnSpc>
                <a:spcPct val="115000"/>
              </a:lnSpc>
              <a:spcBef>
                <a:spcPts val="0"/>
              </a:spcBef>
              <a:spcAft>
                <a:spcPts val="0"/>
              </a:spcAft>
              <a:buNone/>
            </a:pPr>
            <a:r>
              <a:rPr lang="en" sz="2437">
                <a:solidFill>
                  <a:srgbClr val="FFFFFF"/>
                </a:solidFill>
                <a:latin typeface="Montserrat"/>
                <a:ea typeface="Montserrat"/>
                <a:cs typeface="Montserrat"/>
                <a:sym typeface="Montserrat"/>
              </a:rPr>
              <a:t>The </a:t>
            </a:r>
            <a:r>
              <a:rPr lang="en" sz="2437">
                <a:solidFill>
                  <a:srgbClr val="FFFFFF"/>
                </a:solidFill>
                <a:latin typeface="Montserrat"/>
                <a:ea typeface="Montserrat"/>
                <a:cs typeface="Montserrat"/>
                <a:sym typeface="Montserrat"/>
              </a:rPr>
              <a:t>Key Functions we will cover include:</a:t>
            </a:r>
            <a:endParaRPr sz="2437">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437">
              <a:solidFill>
                <a:srgbClr val="FFFFFF"/>
              </a:solidFill>
              <a:latin typeface="Montserrat"/>
              <a:ea typeface="Montserrat"/>
              <a:cs typeface="Montserrat"/>
              <a:sym typeface="Montserrat"/>
            </a:endParaRPr>
          </a:p>
          <a:p>
            <a:pPr indent="-348555" lvl="0" marL="457200" rtl="0" algn="l">
              <a:lnSpc>
                <a:spcPct val="115000"/>
              </a:lnSpc>
              <a:spcBef>
                <a:spcPts val="0"/>
              </a:spcBef>
              <a:spcAft>
                <a:spcPts val="0"/>
              </a:spcAft>
              <a:buClr>
                <a:srgbClr val="FFFFFF"/>
              </a:buClr>
              <a:buSzPct val="100000"/>
              <a:buFont typeface="Montserrat"/>
              <a:buAutoNum type="arabicPeriod"/>
            </a:pPr>
            <a:r>
              <a:rPr b="1" lang="en" sz="2437">
                <a:solidFill>
                  <a:srgbClr val="FFFFFF"/>
                </a:solidFill>
                <a:latin typeface="Montserrat"/>
                <a:ea typeface="Montserrat"/>
                <a:cs typeface="Montserrat"/>
                <a:sym typeface="Montserrat"/>
              </a:rPr>
              <a:t>Market Placement and “</a:t>
            </a:r>
            <a:r>
              <a:rPr b="1" lang="en" sz="2437">
                <a:solidFill>
                  <a:srgbClr val="FFFFFF"/>
                </a:solidFill>
                <a:latin typeface="Montserrat"/>
                <a:ea typeface="Montserrat"/>
                <a:cs typeface="Montserrat"/>
                <a:sym typeface="Montserrat"/>
              </a:rPr>
              <a:t>Chemicals Control</a:t>
            </a:r>
            <a:r>
              <a:rPr b="1" lang="en" sz="2437">
                <a:solidFill>
                  <a:srgbClr val="FFFFFF"/>
                </a:solidFill>
                <a:latin typeface="Montserrat"/>
                <a:ea typeface="Montserrat"/>
                <a:cs typeface="Montserrat"/>
                <a:sym typeface="Montserrat"/>
              </a:rPr>
              <a:t>”</a:t>
            </a:r>
            <a:endParaRPr b="1" sz="2437">
              <a:solidFill>
                <a:srgbClr val="FFFFFF"/>
              </a:solidFill>
              <a:latin typeface="Montserrat"/>
              <a:ea typeface="Montserrat"/>
              <a:cs typeface="Montserrat"/>
              <a:sym typeface="Montserrat"/>
            </a:endParaRPr>
          </a:p>
          <a:p>
            <a:pPr indent="-348555" lvl="0" marL="457200" rtl="0" algn="l">
              <a:lnSpc>
                <a:spcPct val="115000"/>
              </a:lnSpc>
              <a:spcBef>
                <a:spcPts val="0"/>
              </a:spcBef>
              <a:spcAft>
                <a:spcPts val="0"/>
              </a:spcAft>
              <a:buClr>
                <a:srgbClr val="FFFFFF"/>
              </a:buClr>
              <a:buSzPct val="100000"/>
              <a:buFont typeface="Montserrat"/>
              <a:buAutoNum type="arabicPeriod"/>
            </a:pPr>
            <a:r>
              <a:rPr b="1" lang="en" sz="2437">
                <a:solidFill>
                  <a:srgbClr val="FFFFFF"/>
                </a:solidFill>
                <a:latin typeface="Montserrat"/>
                <a:ea typeface="Montserrat"/>
                <a:cs typeface="Montserrat"/>
                <a:sym typeface="Montserrat"/>
              </a:rPr>
              <a:t>Manufacturing, Distribution, and Use</a:t>
            </a:r>
            <a:endParaRPr b="1" sz="2437">
              <a:solidFill>
                <a:srgbClr val="FFFFFF"/>
              </a:solidFill>
              <a:latin typeface="Montserrat"/>
              <a:ea typeface="Montserrat"/>
              <a:cs typeface="Montserrat"/>
              <a:sym typeface="Montserrat"/>
            </a:endParaRPr>
          </a:p>
          <a:p>
            <a:pPr indent="-348555" lvl="0" marL="457200" rtl="0" algn="l">
              <a:lnSpc>
                <a:spcPct val="115000"/>
              </a:lnSpc>
              <a:spcBef>
                <a:spcPts val="0"/>
              </a:spcBef>
              <a:spcAft>
                <a:spcPts val="0"/>
              </a:spcAft>
              <a:buClr>
                <a:srgbClr val="FFFFFF"/>
              </a:buClr>
              <a:buSzPct val="100000"/>
              <a:buFont typeface="Montserrat"/>
              <a:buAutoNum type="arabicPeriod"/>
            </a:pPr>
            <a:r>
              <a:rPr b="1" lang="en" sz="2437">
                <a:solidFill>
                  <a:srgbClr val="FFFFFF"/>
                </a:solidFill>
                <a:latin typeface="Montserrat"/>
                <a:ea typeface="Montserrat"/>
                <a:cs typeface="Montserrat"/>
                <a:sym typeface="Montserrat"/>
              </a:rPr>
              <a:t>End of Life</a:t>
            </a:r>
            <a:endParaRPr b="1" sz="2437">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437">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2437">
                <a:solidFill>
                  <a:srgbClr val="FFFFFF"/>
                </a:solidFill>
                <a:latin typeface="Montserrat"/>
                <a:ea typeface="Montserrat"/>
                <a:cs typeface="Montserrat"/>
                <a:sym typeface="Montserrat"/>
              </a:rPr>
              <a:t>But the prerequisite to effective chemicals governance is the creation of </a:t>
            </a:r>
            <a:r>
              <a:rPr lang="en" sz="2437">
                <a:solidFill>
                  <a:schemeClr val="lt1"/>
                </a:solidFill>
                <a:latin typeface="Montserrat"/>
                <a:ea typeface="Montserrat"/>
                <a:cs typeface="Montserrat"/>
                <a:sym typeface="Montserrat"/>
              </a:rPr>
              <a:t>administrative &amp; financial </a:t>
            </a:r>
            <a:r>
              <a:rPr b="1" lang="en" sz="2437">
                <a:solidFill>
                  <a:srgbClr val="C0E07D"/>
                </a:solidFill>
                <a:latin typeface="Montserrat"/>
                <a:ea typeface="Montserrat"/>
                <a:cs typeface="Montserrat"/>
                <a:sym typeface="Montserrat"/>
              </a:rPr>
              <a:t>infrastructure</a:t>
            </a:r>
            <a:r>
              <a:rPr lang="en" sz="2437">
                <a:solidFill>
                  <a:schemeClr val="lt1"/>
                </a:solidFill>
                <a:latin typeface="Montserrat"/>
                <a:ea typeface="Montserrat"/>
                <a:cs typeface="Montserrat"/>
                <a:sym typeface="Montserrat"/>
              </a:rPr>
              <a:t> to govern the placement and management of chemicals in the market</a:t>
            </a:r>
            <a:r>
              <a:rPr lang="en" sz="2437">
                <a:solidFill>
                  <a:srgbClr val="FFFFFF"/>
                </a:solidFill>
                <a:latin typeface="Montserrat"/>
                <a:ea typeface="Montserrat"/>
                <a:cs typeface="Montserrat"/>
                <a:sym typeface="Montserrat"/>
              </a:rPr>
              <a:t>.</a:t>
            </a:r>
            <a:endParaRPr sz="3237">
              <a:solidFill>
                <a:srgbClr val="FFFFFF"/>
              </a:solidFill>
              <a:latin typeface="Montserrat"/>
              <a:ea typeface="Montserrat"/>
              <a:cs typeface="Montserrat"/>
              <a:sym typeface="Montserrat"/>
            </a:endParaRPr>
          </a:p>
        </p:txBody>
      </p:sp>
      <p:pic>
        <p:nvPicPr>
          <p:cNvPr id="95" name="Google Shape;95;p18"/>
          <p:cNvPicPr preferRelativeResize="0"/>
          <p:nvPr/>
        </p:nvPicPr>
        <p:blipFill>
          <a:blip r:embed="rId3">
            <a:alphaModFix/>
          </a:blip>
          <a:stretch>
            <a:fillRect/>
          </a:stretch>
        </p:blipFill>
        <p:spPr>
          <a:xfrm>
            <a:off x="7911950" y="0"/>
            <a:ext cx="1232048" cy="654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374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990"/>
              <a:buFont typeface="Arial"/>
              <a:buNone/>
            </a:pPr>
            <a:r>
              <a:rPr b="1" lang="en" sz="3820">
                <a:solidFill>
                  <a:srgbClr val="FFFFFF"/>
                </a:solidFill>
                <a:latin typeface="Montserrat"/>
                <a:ea typeface="Montserrat"/>
                <a:cs typeface="Montserrat"/>
                <a:sym typeface="Montserrat"/>
              </a:rPr>
              <a:t>Infrastructure</a:t>
            </a:r>
            <a:endParaRPr b="1" sz="3820">
              <a:solidFill>
                <a:srgbClr val="FFFFFF"/>
              </a:solidFill>
              <a:latin typeface="Montserrat"/>
              <a:ea typeface="Montserrat"/>
              <a:cs typeface="Montserrat"/>
              <a:sym typeface="Montserrat"/>
            </a:endParaRPr>
          </a:p>
        </p:txBody>
      </p:sp>
      <p:sp>
        <p:nvSpPr>
          <p:cNvPr id="101" name="Google Shape;101;p19"/>
          <p:cNvSpPr txBox="1"/>
          <p:nvPr>
            <p:ph idx="1" type="body"/>
          </p:nvPr>
        </p:nvSpPr>
        <p:spPr>
          <a:xfrm>
            <a:off x="751050" y="1289650"/>
            <a:ext cx="7472700" cy="36264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n" sz="3500">
                <a:solidFill>
                  <a:srgbClr val="FFFFFF"/>
                </a:solidFill>
                <a:latin typeface="Montserrat"/>
                <a:ea typeface="Montserrat"/>
                <a:cs typeface="Montserrat"/>
                <a:sym typeface="Montserrat"/>
              </a:rPr>
              <a:t>States need to:</a:t>
            </a:r>
            <a:endParaRPr sz="3500">
              <a:solidFill>
                <a:srgbClr val="FFFFFF"/>
              </a:solidFill>
              <a:latin typeface="Montserrat"/>
              <a:ea typeface="Montserrat"/>
              <a:cs typeface="Montserrat"/>
              <a:sym typeface="Montserrat"/>
            </a:endParaRPr>
          </a:p>
          <a:p>
            <a:pPr indent="-384175" lvl="0" marL="457200" rtl="0" algn="l">
              <a:spcBef>
                <a:spcPts val="1200"/>
              </a:spcBef>
              <a:spcAft>
                <a:spcPts val="0"/>
              </a:spcAft>
              <a:buClr>
                <a:srgbClr val="FFFFFF"/>
              </a:buClr>
              <a:buSzPct val="100000"/>
              <a:buFont typeface="Montserrat"/>
              <a:buChar char="●"/>
            </a:pPr>
            <a:r>
              <a:rPr lang="en" sz="3500">
                <a:solidFill>
                  <a:srgbClr val="FFFFFF"/>
                </a:solidFill>
                <a:latin typeface="Montserrat"/>
                <a:ea typeface="Montserrat"/>
                <a:cs typeface="Montserrat"/>
                <a:sym typeface="Montserrat"/>
              </a:rPr>
              <a:t>Create or strengthen the administrative infrastructure, and</a:t>
            </a:r>
            <a:endParaRPr sz="3500">
              <a:solidFill>
                <a:srgbClr val="FFFFFF"/>
              </a:solidFill>
              <a:latin typeface="Montserrat"/>
              <a:ea typeface="Montserrat"/>
              <a:cs typeface="Montserrat"/>
              <a:sym typeface="Montserrat"/>
            </a:endParaRPr>
          </a:p>
          <a:p>
            <a:pPr indent="-384175" lvl="0" marL="457200" rtl="0" algn="l">
              <a:spcBef>
                <a:spcPts val="0"/>
              </a:spcBef>
              <a:spcAft>
                <a:spcPts val="0"/>
              </a:spcAft>
              <a:buClr>
                <a:srgbClr val="FFFFFF"/>
              </a:buClr>
              <a:buSzPct val="100000"/>
              <a:buFont typeface="Montserrat"/>
              <a:buChar char="●"/>
            </a:pPr>
            <a:r>
              <a:rPr lang="en" sz="3500">
                <a:solidFill>
                  <a:srgbClr val="FFFFFF"/>
                </a:solidFill>
                <a:latin typeface="Montserrat"/>
                <a:ea typeface="Montserrat"/>
                <a:cs typeface="Montserrat"/>
                <a:sym typeface="Montserrat"/>
              </a:rPr>
              <a:t>Create or strengthen government institutions and establish clearly defined responsibilities for each entity.</a:t>
            </a:r>
            <a:endParaRPr sz="3500">
              <a:solidFill>
                <a:srgbClr val="FFFFFF"/>
              </a:solidFill>
              <a:latin typeface="Montserrat"/>
              <a:ea typeface="Montserrat"/>
              <a:cs typeface="Montserrat"/>
              <a:sym typeface="Montserrat"/>
            </a:endParaRPr>
          </a:p>
          <a:p>
            <a:pPr indent="0" lvl="0" marL="0" rtl="0" algn="l">
              <a:spcBef>
                <a:spcPts val="1200"/>
              </a:spcBef>
              <a:spcAft>
                <a:spcPts val="1200"/>
              </a:spcAft>
              <a:buNone/>
            </a:pPr>
            <a:r>
              <a:rPr b="1" lang="en" sz="3500">
                <a:solidFill>
                  <a:srgbClr val="FFFFFF"/>
                </a:solidFill>
                <a:latin typeface="Montserrat"/>
                <a:ea typeface="Montserrat"/>
                <a:cs typeface="Montserrat"/>
                <a:sym typeface="Montserrat"/>
              </a:rPr>
              <a:t>Those institutions need human and financial resources.</a:t>
            </a:r>
            <a:endParaRPr b="1" sz="3500">
              <a:solidFill>
                <a:srgbClr val="FFFFFF"/>
              </a:solidFill>
              <a:latin typeface="Montserrat"/>
              <a:ea typeface="Montserrat"/>
              <a:cs typeface="Montserrat"/>
              <a:sym typeface="Montserrat"/>
            </a:endParaRPr>
          </a:p>
        </p:txBody>
      </p:sp>
      <p:pic>
        <p:nvPicPr>
          <p:cNvPr id="102" name="Google Shape;102;p19"/>
          <p:cNvPicPr preferRelativeResize="0"/>
          <p:nvPr/>
        </p:nvPicPr>
        <p:blipFill>
          <a:blip r:embed="rId3">
            <a:alphaModFix/>
          </a:blip>
          <a:stretch>
            <a:fillRect/>
          </a:stretch>
        </p:blipFill>
        <p:spPr>
          <a:xfrm>
            <a:off x="7911950" y="0"/>
            <a:ext cx="1232048" cy="6545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149150"/>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990"/>
              <a:buFont typeface="Arial"/>
              <a:buNone/>
            </a:pPr>
            <a:r>
              <a:rPr b="1" lang="en" sz="3820">
                <a:solidFill>
                  <a:srgbClr val="FFFFFF"/>
                </a:solidFill>
                <a:latin typeface="Montserrat"/>
                <a:ea typeface="Montserrat"/>
                <a:cs typeface="Montserrat"/>
                <a:sym typeface="Montserrat"/>
              </a:rPr>
              <a:t>Infrastructure: </a:t>
            </a:r>
            <a:br>
              <a:rPr b="1" lang="en" sz="3820">
                <a:solidFill>
                  <a:srgbClr val="FFFFFF"/>
                </a:solidFill>
                <a:latin typeface="Montserrat"/>
                <a:ea typeface="Montserrat"/>
                <a:cs typeface="Montserrat"/>
                <a:sym typeface="Montserrat"/>
              </a:rPr>
            </a:br>
            <a:r>
              <a:rPr b="1" lang="en" sz="3820">
                <a:solidFill>
                  <a:srgbClr val="FFFFFF"/>
                </a:solidFill>
                <a:latin typeface="Montserrat"/>
                <a:ea typeface="Montserrat"/>
                <a:cs typeface="Montserrat"/>
                <a:sym typeface="Montserrat"/>
              </a:rPr>
              <a:t>How to Start</a:t>
            </a:r>
            <a:endParaRPr b="1" sz="3820">
              <a:solidFill>
                <a:srgbClr val="FFFFFF"/>
              </a:solidFill>
              <a:latin typeface="Montserrat"/>
              <a:ea typeface="Montserrat"/>
              <a:cs typeface="Montserrat"/>
              <a:sym typeface="Montserrat"/>
            </a:endParaRPr>
          </a:p>
        </p:txBody>
      </p:sp>
      <p:sp>
        <p:nvSpPr>
          <p:cNvPr id="108" name="Google Shape;108;p20"/>
          <p:cNvSpPr txBox="1"/>
          <p:nvPr>
            <p:ph idx="1" type="body"/>
          </p:nvPr>
        </p:nvSpPr>
        <p:spPr>
          <a:xfrm>
            <a:off x="243425" y="1501525"/>
            <a:ext cx="8520600" cy="3510900"/>
          </a:xfrm>
          <a:prstGeom prst="rect">
            <a:avLst/>
          </a:prstGeom>
        </p:spPr>
        <p:txBody>
          <a:bodyPr anchorCtr="0" anchor="t" bIns="91425" lIns="91425" spcFirstLastPara="1" rIns="91425" wrap="square" tIns="91425">
            <a:normAutofit fontScale="77500" lnSpcReduction="20000"/>
          </a:bodyPr>
          <a:lstStyle/>
          <a:p>
            <a:pPr indent="0" lvl="0" marL="0" rtl="0" algn="l">
              <a:spcBef>
                <a:spcPts val="1200"/>
              </a:spcBef>
              <a:spcAft>
                <a:spcPts val="0"/>
              </a:spcAft>
              <a:buNone/>
            </a:pPr>
            <a:r>
              <a:rPr b="1" lang="en" sz="2000">
                <a:solidFill>
                  <a:schemeClr val="lt1"/>
                </a:solidFill>
                <a:latin typeface="Montserrat"/>
                <a:ea typeface="Montserrat"/>
                <a:cs typeface="Montserrat"/>
                <a:sym typeface="Montserrat"/>
              </a:rPr>
              <a:t>Which are the </a:t>
            </a:r>
            <a:r>
              <a:rPr b="1" lang="en" sz="2000">
                <a:solidFill>
                  <a:schemeClr val="lt1"/>
                </a:solidFill>
                <a:latin typeface="Montserrat"/>
                <a:ea typeface="Montserrat"/>
                <a:cs typeface="Montserrat"/>
                <a:sym typeface="Montserrat"/>
              </a:rPr>
              <a:t>legal and institutional infrastructures governing the placement of chemicals on the market</a:t>
            </a:r>
            <a:r>
              <a:rPr b="1" lang="en" sz="2000">
                <a:solidFill>
                  <a:schemeClr val="lt1"/>
                </a:solidFill>
                <a:latin typeface="Montserrat"/>
                <a:ea typeface="Montserrat"/>
                <a:cs typeface="Montserrat"/>
                <a:sym typeface="Montserrat"/>
              </a:rPr>
              <a:t>, and how can we strengthen them?</a:t>
            </a:r>
            <a:endParaRPr b="1" sz="2000">
              <a:solidFill>
                <a:schemeClr val="lt1"/>
              </a:solidFill>
              <a:latin typeface="Montserrat"/>
              <a:ea typeface="Montserrat"/>
              <a:cs typeface="Montserrat"/>
              <a:sym typeface="Montserrat"/>
            </a:endParaRPr>
          </a:p>
          <a:p>
            <a:pPr indent="0" lvl="0" marL="0" rtl="0" algn="l">
              <a:spcBef>
                <a:spcPts val="1200"/>
              </a:spcBef>
              <a:spcAft>
                <a:spcPts val="0"/>
              </a:spcAft>
              <a:buClr>
                <a:schemeClr val="dk1"/>
              </a:buClr>
              <a:buSzPct val="55000"/>
              <a:buFont typeface="Arial"/>
              <a:buNone/>
            </a:pPr>
            <a:r>
              <a:rPr lang="en" sz="2000">
                <a:solidFill>
                  <a:schemeClr val="lt1"/>
                </a:solidFill>
                <a:latin typeface="Montserrat"/>
                <a:ea typeface="Montserrat"/>
                <a:cs typeface="Montserrat"/>
                <a:sym typeface="Montserrat"/>
              </a:rPr>
              <a:t>We need to:</a:t>
            </a:r>
            <a:endParaRPr sz="2000">
              <a:solidFill>
                <a:schemeClr val="lt1"/>
              </a:solidFill>
              <a:latin typeface="Montserrat"/>
              <a:ea typeface="Montserrat"/>
              <a:cs typeface="Montserrat"/>
              <a:sym typeface="Montserrat"/>
            </a:endParaRPr>
          </a:p>
          <a:p>
            <a:pPr indent="-327025" lvl="0" marL="457200" rtl="0" algn="l">
              <a:spcBef>
                <a:spcPts val="1200"/>
              </a:spcBef>
              <a:spcAft>
                <a:spcPts val="0"/>
              </a:spcAft>
              <a:buClr>
                <a:schemeClr val="lt1"/>
              </a:buClr>
              <a:buSzPct val="100000"/>
              <a:buFont typeface="Montserrat"/>
              <a:buAutoNum type="arabicPeriod"/>
            </a:pPr>
            <a:r>
              <a:rPr b="1" lang="en" sz="2000">
                <a:solidFill>
                  <a:srgbClr val="C0E07D"/>
                </a:solidFill>
                <a:latin typeface="Montserrat"/>
                <a:ea typeface="Montserrat"/>
                <a:cs typeface="Montserrat"/>
                <a:sym typeface="Montserrat"/>
              </a:rPr>
              <a:t>Evaluate the gaps and needs</a:t>
            </a:r>
            <a:r>
              <a:rPr b="1" lang="en" sz="2000">
                <a:solidFill>
                  <a:schemeClr val="lt1"/>
                </a:solidFill>
                <a:latin typeface="Montserrat"/>
                <a:ea typeface="Montserrat"/>
                <a:cs typeface="Montserrat"/>
                <a:sym typeface="Montserrat"/>
              </a:rPr>
              <a:t> </a:t>
            </a:r>
            <a:r>
              <a:rPr lang="en" sz="2000">
                <a:solidFill>
                  <a:schemeClr val="lt1"/>
                </a:solidFill>
                <a:latin typeface="Montserrat"/>
                <a:ea typeface="Montserrat"/>
                <a:cs typeface="Montserrat"/>
                <a:sym typeface="Montserrat"/>
              </a:rPr>
              <a:t>of the country with regard to the legal and institutional infrastructures governing the placement of chemicals on the market, and</a:t>
            </a:r>
            <a:endParaRPr>
              <a:solidFill>
                <a:schemeClr val="lt1"/>
              </a:solidFill>
              <a:latin typeface="Montserrat"/>
              <a:ea typeface="Montserrat"/>
              <a:cs typeface="Montserrat"/>
              <a:sym typeface="Montserrat"/>
            </a:endParaRPr>
          </a:p>
          <a:p>
            <a:pPr indent="-327025" lvl="0" marL="457200" rtl="0" algn="l">
              <a:spcBef>
                <a:spcPts val="0"/>
              </a:spcBef>
              <a:spcAft>
                <a:spcPts val="0"/>
              </a:spcAft>
              <a:buClr>
                <a:schemeClr val="lt1"/>
              </a:buClr>
              <a:buSzPct val="100000"/>
              <a:buFont typeface="Montserrat"/>
              <a:buAutoNum type="arabicPeriod"/>
            </a:pPr>
            <a:r>
              <a:rPr b="1" lang="en" sz="2000">
                <a:solidFill>
                  <a:srgbClr val="C0E07D"/>
                </a:solidFill>
                <a:latin typeface="Montserrat"/>
                <a:ea typeface="Montserrat"/>
                <a:cs typeface="Montserrat"/>
                <a:sym typeface="Montserrat"/>
              </a:rPr>
              <a:t>Identify and assess possible options</a:t>
            </a:r>
            <a:r>
              <a:rPr b="1" lang="en" sz="2000">
                <a:solidFill>
                  <a:schemeClr val="lt1"/>
                </a:solidFill>
                <a:latin typeface="Montserrat"/>
                <a:ea typeface="Montserrat"/>
                <a:cs typeface="Montserrat"/>
                <a:sym typeface="Montserrat"/>
              </a:rPr>
              <a:t> </a:t>
            </a:r>
            <a:r>
              <a:rPr lang="en" sz="2000">
                <a:solidFill>
                  <a:schemeClr val="lt1"/>
                </a:solidFill>
                <a:latin typeface="Montserrat"/>
                <a:ea typeface="Montserrat"/>
                <a:cs typeface="Montserrat"/>
                <a:sym typeface="Montserrat"/>
              </a:rPr>
              <a:t>to fill in the gaps.</a:t>
            </a:r>
            <a:endParaRPr sz="20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 sz="2000">
                <a:solidFill>
                  <a:schemeClr val="lt1"/>
                </a:solidFill>
                <a:latin typeface="Montserrat"/>
                <a:ea typeface="Montserrat"/>
                <a:cs typeface="Montserrat"/>
                <a:sym typeface="Montserrat"/>
              </a:rPr>
              <a:t>Outputs of our evaluation will be:</a:t>
            </a:r>
            <a:endParaRPr sz="2000">
              <a:solidFill>
                <a:schemeClr val="lt1"/>
              </a:solidFill>
              <a:latin typeface="Montserrat"/>
              <a:ea typeface="Montserrat"/>
              <a:cs typeface="Montserrat"/>
              <a:sym typeface="Montserrat"/>
            </a:endParaRPr>
          </a:p>
          <a:p>
            <a:pPr indent="-327025" lvl="0" marL="457200" rtl="0" algn="l">
              <a:spcBef>
                <a:spcPts val="1200"/>
              </a:spcBef>
              <a:spcAft>
                <a:spcPts val="0"/>
              </a:spcAft>
              <a:buClr>
                <a:schemeClr val="lt1"/>
              </a:buClr>
              <a:buSzPct val="100000"/>
              <a:buFont typeface="Montserrat"/>
              <a:buChar char="●"/>
            </a:pPr>
            <a:r>
              <a:rPr lang="en" sz="2000">
                <a:solidFill>
                  <a:schemeClr val="lt1"/>
                </a:solidFill>
                <a:latin typeface="Montserrat"/>
                <a:ea typeface="Montserrat"/>
                <a:cs typeface="Montserrat"/>
                <a:sym typeface="Montserrat"/>
              </a:rPr>
              <a:t>An overview of the </a:t>
            </a:r>
            <a:r>
              <a:rPr b="1" lang="en" sz="2000">
                <a:solidFill>
                  <a:schemeClr val="lt1"/>
                </a:solidFill>
                <a:latin typeface="Montserrat"/>
                <a:ea typeface="Montserrat"/>
                <a:cs typeface="Montserrat"/>
                <a:sym typeface="Montserrat"/>
              </a:rPr>
              <a:t>existing legal and institutional infrastructures</a:t>
            </a:r>
            <a:r>
              <a:rPr lang="en" sz="2000">
                <a:solidFill>
                  <a:schemeClr val="lt1"/>
                </a:solidFill>
                <a:latin typeface="Montserrat"/>
                <a:ea typeface="Montserrat"/>
                <a:cs typeface="Montserrat"/>
                <a:sym typeface="Montserrat"/>
              </a:rPr>
              <a:t>, implementation and enforcement, and financing mechanisms, and</a:t>
            </a:r>
            <a:endParaRPr>
              <a:solidFill>
                <a:schemeClr val="lt1"/>
              </a:solidFill>
              <a:latin typeface="Montserrat"/>
              <a:ea typeface="Montserrat"/>
              <a:cs typeface="Montserrat"/>
              <a:sym typeface="Montserrat"/>
            </a:endParaRPr>
          </a:p>
          <a:p>
            <a:pPr indent="-327025" lvl="0" marL="457200" rtl="0" algn="l">
              <a:spcBef>
                <a:spcPts val="0"/>
              </a:spcBef>
              <a:spcAft>
                <a:spcPts val="0"/>
              </a:spcAft>
              <a:buClr>
                <a:schemeClr val="lt1"/>
              </a:buClr>
              <a:buSzPct val="100000"/>
              <a:buFont typeface="Montserrat"/>
              <a:buChar char="●"/>
            </a:pPr>
            <a:r>
              <a:rPr b="1" lang="en" sz="2000">
                <a:solidFill>
                  <a:schemeClr val="lt1"/>
                </a:solidFill>
                <a:latin typeface="Montserrat"/>
                <a:ea typeface="Montserrat"/>
                <a:cs typeface="Montserrat"/>
                <a:sym typeface="Montserrat"/>
              </a:rPr>
              <a:t>A draft baseline</a:t>
            </a:r>
            <a:r>
              <a:rPr lang="en" sz="2000">
                <a:solidFill>
                  <a:schemeClr val="lt1"/>
                </a:solidFill>
                <a:latin typeface="Montserrat"/>
                <a:ea typeface="Montserrat"/>
                <a:cs typeface="Montserrat"/>
                <a:sym typeface="Montserrat"/>
              </a:rPr>
              <a:t> and </a:t>
            </a:r>
            <a:r>
              <a:rPr b="1" lang="en" sz="2000">
                <a:solidFill>
                  <a:srgbClr val="C0E07D"/>
                </a:solidFill>
                <a:latin typeface="Montserrat"/>
                <a:ea typeface="Montserrat"/>
                <a:cs typeface="Montserrat"/>
                <a:sym typeface="Montserrat"/>
              </a:rPr>
              <a:t>proposed steps to strengthen the system.</a:t>
            </a:r>
            <a:endParaRPr b="1" sz="3500">
              <a:solidFill>
                <a:srgbClr val="C0E07D"/>
              </a:solidFill>
              <a:latin typeface="Montserrat"/>
              <a:ea typeface="Montserrat"/>
              <a:cs typeface="Montserrat"/>
              <a:sym typeface="Montserrat"/>
            </a:endParaRPr>
          </a:p>
        </p:txBody>
      </p:sp>
      <p:pic>
        <p:nvPicPr>
          <p:cNvPr id="109" name="Google Shape;109;p20"/>
          <p:cNvPicPr preferRelativeResize="0"/>
          <p:nvPr/>
        </p:nvPicPr>
        <p:blipFill>
          <a:blip r:embed="rId3">
            <a:alphaModFix/>
          </a:blip>
          <a:stretch>
            <a:fillRect/>
          </a:stretch>
        </p:blipFill>
        <p:spPr>
          <a:xfrm>
            <a:off x="7911950" y="0"/>
            <a:ext cx="1232048" cy="6545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243425" y="40900"/>
            <a:ext cx="88299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990"/>
              <a:buFont typeface="Arial"/>
              <a:buNone/>
            </a:pPr>
            <a:r>
              <a:rPr b="1" lang="en" sz="3220">
                <a:solidFill>
                  <a:srgbClr val="FFFFFF"/>
                </a:solidFill>
                <a:latin typeface="Montserrat"/>
                <a:ea typeface="Montserrat"/>
                <a:cs typeface="Montserrat"/>
                <a:sym typeface="Montserrat"/>
              </a:rPr>
              <a:t>Main Considerations</a:t>
            </a:r>
            <a:r>
              <a:rPr b="1" lang="en" sz="3220">
                <a:solidFill>
                  <a:srgbClr val="FFFFFF"/>
                </a:solidFill>
                <a:latin typeface="Montserrat"/>
                <a:ea typeface="Montserrat"/>
                <a:cs typeface="Montserrat"/>
                <a:sym typeface="Montserrat"/>
              </a:rPr>
              <a:t> </a:t>
            </a:r>
            <a:r>
              <a:rPr b="1" lang="en" sz="3200">
                <a:solidFill>
                  <a:schemeClr val="lt1"/>
                </a:solidFill>
                <a:latin typeface="Montserrat"/>
                <a:ea typeface="Montserrat"/>
                <a:cs typeface="Montserrat"/>
                <a:sym typeface="Montserrat"/>
              </a:rPr>
              <a:t>for the Development of Institutional Proposals</a:t>
            </a:r>
            <a:endParaRPr b="1" sz="3200">
              <a:solidFill>
                <a:srgbClr val="FFFFFF"/>
              </a:solidFill>
              <a:latin typeface="Montserrat"/>
              <a:ea typeface="Montserrat"/>
              <a:cs typeface="Montserrat"/>
              <a:sym typeface="Montserrat"/>
            </a:endParaRPr>
          </a:p>
        </p:txBody>
      </p:sp>
      <p:sp>
        <p:nvSpPr>
          <p:cNvPr id="115" name="Google Shape;115;p21"/>
          <p:cNvSpPr txBox="1"/>
          <p:nvPr>
            <p:ph idx="1" type="body"/>
          </p:nvPr>
        </p:nvSpPr>
        <p:spPr>
          <a:xfrm>
            <a:off x="276750" y="1352425"/>
            <a:ext cx="8743500" cy="3311400"/>
          </a:xfrm>
          <a:prstGeom prst="rect">
            <a:avLst/>
          </a:prstGeom>
        </p:spPr>
        <p:txBody>
          <a:bodyPr anchorCtr="0" anchor="t" bIns="91425" lIns="91425" spcFirstLastPara="1" rIns="91425" wrap="square" tIns="91425">
            <a:noAutofit/>
          </a:bodyPr>
          <a:lstStyle/>
          <a:p>
            <a:pPr indent="0" lvl="0" marL="0" rtl="0" algn="l">
              <a:lnSpc>
                <a:spcPct val="100000"/>
              </a:lnSpc>
              <a:spcBef>
                <a:spcPts val="1800"/>
              </a:spcBef>
              <a:spcAft>
                <a:spcPts val="0"/>
              </a:spcAft>
              <a:buNone/>
            </a:pPr>
            <a:r>
              <a:rPr lang="en" sz="1600">
                <a:solidFill>
                  <a:schemeClr val="lt1"/>
                </a:solidFill>
                <a:latin typeface="Montserrat"/>
                <a:ea typeface="Montserrat"/>
                <a:cs typeface="Montserrat"/>
                <a:sym typeface="Montserrat"/>
              </a:rPr>
              <a:t>Administrations are typically organized at 3 levels: Policy, Management, and Enforcement. </a:t>
            </a:r>
            <a:endParaRPr sz="1600">
              <a:solidFill>
                <a:schemeClr val="lt1"/>
              </a:solidFill>
              <a:latin typeface="Montserrat"/>
              <a:ea typeface="Montserrat"/>
              <a:cs typeface="Montserrat"/>
              <a:sym typeface="Montserrat"/>
            </a:endParaRPr>
          </a:p>
          <a:p>
            <a:pPr indent="0" lvl="0" marL="0" rtl="0" algn="l">
              <a:lnSpc>
                <a:spcPct val="100000"/>
              </a:lnSpc>
              <a:spcBef>
                <a:spcPts val="1800"/>
              </a:spcBef>
              <a:spcAft>
                <a:spcPts val="0"/>
              </a:spcAft>
              <a:buNone/>
            </a:pPr>
            <a:r>
              <a:rPr lang="en" sz="1600">
                <a:solidFill>
                  <a:schemeClr val="lt1"/>
                </a:solidFill>
                <a:latin typeface="Montserrat"/>
                <a:ea typeface="Montserrat"/>
                <a:cs typeface="Montserrat"/>
                <a:sym typeface="Montserrat"/>
              </a:rPr>
              <a:t>Is it better to </a:t>
            </a:r>
            <a:r>
              <a:rPr b="1" lang="en" sz="1600">
                <a:solidFill>
                  <a:schemeClr val="lt1"/>
                </a:solidFill>
                <a:latin typeface="Montserrat"/>
                <a:ea typeface="Montserrat"/>
                <a:cs typeface="Montserrat"/>
                <a:sym typeface="Montserrat"/>
              </a:rPr>
              <a:t>reform</a:t>
            </a:r>
            <a:r>
              <a:rPr lang="en" sz="1600">
                <a:solidFill>
                  <a:schemeClr val="lt1"/>
                </a:solidFill>
                <a:latin typeface="Montserrat"/>
                <a:ea typeface="Montserrat"/>
                <a:cs typeface="Montserrat"/>
                <a:sym typeface="Montserrat"/>
              </a:rPr>
              <a:t> the existing bodies or to </a:t>
            </a:r>
            <a:r>
              <a:rPr b="1" lang="en" sz="1600">
                <a:solidFill>
                  <a:schemeClr val="lt1"/>
                </a:solidFill>
                <a:latin typeface="Montserrat"/>
                <a:ea typeface="Montserrat"/>
                <a:cs typeface="Montserrat"/>
                <a:sym typeface="Montserrat"/>
              </a:rPr>
              <a:t>create</a:t>
            </a:r>
            <a:r>
              <a:rPr lang="en" sz="1600">
                <a:solidFill>
                  <a:schemeClr val="lt1"/>
                </a:solidFill>
                <a:latin typeface="Montserrat"/>
                <a:ea typeface="Montserrat"/>
                <a:cs typeface="Montserrat"/>
                <a:sym typeface="Montserrat"/>
              </a:rPr>
              <a:t> new entities?</a:t>
            </a:r>
            <a:endParaRPr sz="1600">
              <a:solidFill>
                <a:schemeClr val="lt1"/>
              </a:solidFill>
              <a:latin typeface="Montserrat"/>
              <a:ea typeface="Montserrat"/>
              <a:cs typeface="Montserrat"/>
              <a:sym typeface="Montserrat"/>
            </a:endParaRPr>
          </a:p>
          <a:p>
            <a:pPr indent="0" lvl="0" marL="0" rtl="0" algn="l">
              <a:lnSpc>
                <a:spcPct val="100000"/>
              </a:lnSpc>
              <a:spcBef>
                <a:spcPts val="1800"/>
              </a:spcBef>
              <a:spcAft>
                <a:spcPts val="0"/>
              </a:spcAft>
              <a:buNone/>
            </a:pPr>
            <a:r>
              <a:rPr lang="en" sz="1600">
                <a:solidFill>
                  <a:schemeClr val="lt1"/>
                </a:solidFill>
                <a:latin typeface="Montserrat"/>
                <a:ea typeface="Montserrat"/>
                <a:cs typeface="Montserrat"/>
                <a:sym typeface="Montserrat"/>
              </a:rPr>
              <a:t>We should decide on:</a:t>
            </a:r>
            <a:endParaRPr sz="1600">
              <a:solidFill>
                <a:schemeClr val="lt1"/>
              </a:solidFill>
              <a:latin typeface="Montserrat"/>
              <a:ea typeface="Montserrat"/>
              <a:cs typeface="Montserrat"/>
              <a:sym typeface="Montserrat"/>
            </a:endParaRPr>
          </a:p>
          <a:p>
            <a:pPr indent="-330200" lvl="0" marL="457200" rtl="0" algn="l">
              <a:lnSpc>
                <a:spcPct val="100000"/>
              </a:lnSpc>
              <a:spcBef>
                <a:spcPts val="1500"/>
              </a:spcBef>
              <a:spcAft>
                <a:spcPts val="0"/>
              </a:spcAft>
              <a:buClr>
                <a:schemeClr val="lt1"/>
              </a:buClr>
              <a:buSzPts val="1600"/>
              <a:buFont typeface="Montserrat"/>
              <a:buChar char="●"/>
            </a:pPr>
            <a:r>
              <a:rPr b="1" lang="en" sz="1600">
                <a:solidFill>
                  <a:srgbClr val="C0E07D"/>
                </a:solidFill>
                <a:latin typeface="Montserrat"/>
                <a:ea typeface="Montserrat"/>
                <a:cs typeface="Montserrat"/>
                <a:sym typeface="Montserrat"/>
              </a:rPr>
              <a:t>Coordination and cooperation mechanisms to </a:t>
            </a:r>
            <a:r>
              <a:rPr b="1" lang="en" sz="1600">
                <a:solidFill>
                  <a:srgbClr val="C0E07D"/>
                </a:solidFill>
                <a:latin typeface="Montserrat"/>
                <a:ea typeface="Montserrat"/>
                <a:cs typeface="Montserrat"/>
                <a:sym typeface="Montserrat"/>
              </a:rPr>
              <a:t>establish</a:t>
            </a:r>
            <a:r>
              <a:rPr lang="en" sz="1600">
                <a:solidFill>
                  <a:schemeClr val="lt1"/>
                </a:solidFill>
                <a:latin typeface="Montserrat"/>
                <a:ea typeface="Montserrat"/>
                <a:cs typeface="Montserrat"/>
                <a:sym typeface="Montserrat"/>
              </a:rPr>
              <a:t>, which can be both i</a:t>
            </a:r>
            <a:r>
              <a:rPr lang="en" sz="1600">
                <a:solidFill>
                  <a:schemeClr val="lt1"/>
                </a:solidFill>
                <a:latin typeface="Montserrat"/>
                <a:ea typeface="Montserrat"/>
                <a:cs typeface="Montserrat"/>
                <a:sym typeface="Montserrat"/>
              </a:rPr>
              <a:t>nternal (within the institution) and external (with other institutions and </a:t>
            </a:r>
            <a:r>
              <a:rPr lang="en" sz="1600">
                <a:solidFill>
                  <a:schemeClr val="lt1"/>
                </a:solidFill>
                <a:latin typeface="Montserrat"/>
                <a:ea typeface="Montserrat"/>
                <a:cs typeface="Montserrat"/>
                <a:sym typeface="Montserrat"/>
              </a:rPr>
              <a:t>stakeholders</a:t>
            </a:r>
            <a:r>
              <a:rPr lang="en" sz="1600">
                <a:solidFill>
                  <a:schemeClr val="lt1"/>
                </a:solidFill>
                <a:latin typeface="Montserrat"/>
                <a:ea typeface="Montserrat"/>
                <a:cs typeface="Montserrat"/>
                <a:sym typeface="Montserrat"/>
              </a:rPr>
              <a:t>);</a:t>
            </a:r>
            <a:endParaRPr sz="1600">
              <a:solidFill>
                <a:schemeClr val="lt1"/>
              </a:solidFill>
              <a:latin typeface="Montserrat"/>
              <a:ea typeface="Montserrat"/>
              <a:cs typeface="Montserrat"/>
              <a:sym typeface="Montserrat"/>
            </a:endParaRPr>
          </a:p>
          <a:p>
            <a:pPr indent="-330200" lvl="0" marL="457200" rtl="0" algn="l">
              <a:lnSpc>
                <a:spcPct val="100000"/>
              </a:lnSpc>
              <a:spcBef>
                <a:spcPts val="0"/>
              </a:spcBef>
              <a:spcAft>
                <a:spcPts val="0"/>
              </a:spcAft>
              <a:buClr>
                <a:schemeClr val="lt1"/>
              </a:buClr>
              <a:buSzPts val="1600"/>
              <a:buFont typeface="Montserrat"/>
              <a:buChar char="●"/>
            </a:pPr>
            <a:r>
              <a:rPr b="1" lang="en" sz="1600">
                <a:solidFill>
                  <a:srgbClr val="C0E07D"/>
                </a:solidFill>
                <a:latin typeface="Montserrat"/>
                <a:ea typeface="Montserrat"/>
                <a:cs typeface="Montserrat"/>
                <a:sym typeface="Montserrat"/>
              </a:rPr>
              <a:t>Information management systems</a:t>
            </a:r>
            <a:r>
              <a:rPr lang="en" sz="1600">
                <a:solidFill>
                  <a:schemeClr val="lt1"/>
                </a:solidFill>
                <a:latin typeface="Montserrat"/>
                <a:ea typeface="Montserrat"/>
                <a:cs typeface="Montserrat"/>
                <a:sym typeface="Montserrat"/>
              </a:rPr>
              <a:t>, including monitoring and surveillance of chemicals in the country; and</a:t>
            </a:r>
            <a:endParaRPr sz="1600">
              <a:solidFill>
                <a:schemeClr val="lt1"/>
              </a:solidFill>
              <a:latin typeface="Montserrat"/>
              <a:ea typeface="Montserrat"/>
              <a:cs typeface="Montserrat"/>
              <a:sym typeface="Montserrat"/>
            </a:endParaRPr>
          </a:p>
          <a:p>
            <a:pPr indent="-330200" lvl="0" marL="457200" rtl="0" algn="l">
              <a:lnSpc>
                <a:spcPct val="100000"/>
              </a:lnSpc>
              <a:spcBef>
                <a:spcPts val="0"/>
              </a:spcBef>
              <a:spcAft>
                <a:spcPts val="0"/>
              </a:spcAft>
              <a:buClr>
                <a:schemeClr val="lt1"/>
              </a:buClr>
              <a:buSzPts val="1600"/>
              <a:buFont typeface="Montserrat"/>
              <a:buChar char="●"/>
            </a:pPr>
            <a:r>
              <a:rPr b="1" lang="en" sz="1600">
                <a:solidFill>
                  <a:srgbClr val="C0E07D"/>
                </a:solidFill>
                <a:latin typeface="Montserrat"/>
                <a:ea typeface="Montserrat"/>
                <a:cs typeface="Montserrat"/>
                <a:sym typeface="Montserrat"/>
              </a:rPr>
              <a:t>Human and technical capacity</a:t>
            </a:r>
            <a:r>
              <a:rPr lang="en" sz="1600">
                <a:solidFill>
                  <a:schemeClr val="lt1"/>
                </a:solidFill>
                <a:latin typeface="Montserrat"/>
                <a:ea typeface="Montserrat"/>
                <a:cs typeface="Montserrat"/>
                <a:sym typeface="Montserrat"/>
              </a:rPr>
              <a:t>, which requires sharing information, technologies, and capacity building.</a:t>
            </a:r>
            <a:endParaRPr sz="1600">
              <a:solidFill>
                <a:schemeClr val="lt1"/>
              </a:solidFill>
              <a:latin typeface="Montserrat"/>
              <a:ea typeface="Montserrat"/>
              <a:cs typeface="Montserrat"/>
              <a:sym typeface="Montserrat"/>
            </a:endParaRPr>
          </a:p>
        </p:txBody>
      </p:sp>
      <p:pic>
        <p:nvPicPr>
          <p:cNvPr id="116" name="Google Shape;116;p21"/>
          <p:cNvPicPr preferRelativeResize="0"/>
          <p:nvPr/>
        </p:nvPicPr>
        <p:blipFill>
          <a:blip r:embed="rId3">
            <a:alphaModFix/>
          </a:blip>
          <a:stretch>
            <a:fillRect/>
          </a:stretch>
        </p:blipFill>
        <p:spPr>
          <a:xfrm>
            <a:off x="7911950" y="0"/>
            <a:ext cx="1232048" cy="6545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